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60" r:id="rId3"/>
    <p:sldId id="265" r:id="rId4"/>
    <p:sldId id="261" r:id="rId5"/>
    <p:sldId id="266" r:id="rId6"/>
    <p:sldId id="262" r:id="rId7"/>
    <p:sldId id="267" r:id="rId8"/>
    <p:sldId id="263" r:id="rId9"/>
    <p:sldId id="268" r:id="rId10"/>
    <p:sldId id="264" r:id="rId11"/>
    <p:sldId id="269" r:id="rId12"/>
    <p:sldId id="270" r:id="rId13"/>
    <p:sldId id="271" r:id="rId14"/>
    <p:sldId id="272" r:id="rId15"/>
    <p:sldId id="273" r:id="rId16"/>
    <p:sldId id="274" r:id="rId17"/>
  </p:sldIdLst>
  <p:sldSz cx="9144000" cy="6858000" type="screen4x3"/>
  <p:notesSz cx="6858000" cy="9144000"/>
  <p:defaultTextStyle>
    <a:defPPr>
      <a:defRPr lang="mr-I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111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mr-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mr-IN"/>
          </a:p>
        </p:txBody>
      </p:sp>
      <p:sp>
        <p:nvSpPr>
          <p:cNvPr id="4" name="Date Placeholder 3"/>
          <p:cNvSpPr>
            <a:spLocks noGrp="1"/>
          </p:cNvSpPr>
          <p:nvPr>
            <p:ph type="dt" sz="half" idx="10"/>
          </p:nvPr>
        </p:nvSpPr>
        <p:spPr/>
        <p:txBody>
          <a:bodyPr/>
          <a:lstStyle/>
          <a:p>
            <a:fld id="{9722A247-38D1-447C-9A74-D854B054D6D8}" type="datetimeFigureOut">
              <a:rPr lang="mr-IN" smtClean="0"/>
              <a:pPr/>
              <a:t>23/10/21</a:t>
            </a:fld>
            <a:endParaRPr lang="mr-IN"/>
          </a:p>
        </p:txBody>
      </p:sp>
      <p:sp>
        <p:nvSpPr>
          <p:cNvPr id="5" name="Footer Placeholder 4"/>
          <p:cNvSpPr>
            <a:spLocks noGrp="1"/>
          </p:cNvSpPr>
          <p:nvPr>
            <p:ph type="ftr" sz="quarter" idx="11"/>
          </p:nvPr>
        </p:nvSpPr>
        <p:spPr/>
        <p:txBody>
          <a:bodyPr/>
          <a:lstStyle/>
          <a:p>
            <a:endParaRPr lang="mr-IN"/>
          </a:p>
        </p:txBody>
      </p:sp>
      <p:sp>
        <p:nvSpPr>
          <p:cNvPr id="6" name="Slide Number Placeholder 5"/>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r-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4" name="Date Placeholder 3"/>
          <p:cNvSpPr>
            <a:spLocks noGrp="1"/>
          </p:cNvSpPr>
          <p:nvPr>
            <p:ph type="dt" sz="half" idx="10"/>
          </p:nvPr>
        </p:nvSpPr>
        <p:spPr/>
        <p:txBody>
          <a:bodyPr/>
          <a:lstStyle/>
          <a:p>
            <a:fld id="{9722A247-38D1-447C-9A74-D854B054D6D8}" type="datetimeFigureOut">
              <a:rPr lang="mr-IN" smtClean="0"/>
              <a:pPr/>
              <a:t>23/10/21</a:t>
            </a:fld>
            <a:endParaRPr lang="mr-IN"/>
          </a:p>
        </p:txBody>
      </p:sp>
      <p:sp>
        <p:nvSpPr>
          <p:cNvPr id="5" name="Footer Placeholder 4"/>
          <p:cNvSpPr>
            <a:spLocks noGrp="1"/>
          </p:cNvSpPr>
          <p:nvPr>
            <p:ph type="ftr" sz="quarter" idx="11"/>
          </p:nvPr>
        </p:nvSpPr>
        <p:spPr/>
        <p:txBody>
          <a:bodyPr/>
          <a:lstStyle/>
          <a:p>
            <a:endParaRPr lang="mr-IN"/>
          </a:p>
        </p:txBody>
      </p:sp>
      <p:sp>
        <p:nvSpPr>
          <p:cNvPr id="6" name="Slide Number Placeholder 5"/>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mr-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4" name="Date Placeholder 3"/>
          <p:cNvSpPr>
            <a:spLocks noGrp="1"/>
          </p:cNvSpPr>
          <p:nvPr>
            <p:ph type="dt" sz="half" idx="10"/>
          </p:nvPr>
        </p:nvSpPr>
        <p:spPr/>
        <p:txBody>
          <a:bodyPr/>
          <a:lstStyle/>
          <a:p>
            <a:fld id="{9722A247-38D1-447C-9A74-D854B054D6D8}" type="datetimeFigureOut">
              <a:rPr lang="mr-IN" smtClean="0"/>
              <a:pPr/>
              <a:t>23/10/21</a:t>
            </a:fld>
            <a:endParaRPr lang="mr-IN"/>
          </a:p>
        </p:txBody>
      </p:sp>
      <p:sp>
        <p:nvSpPr>
          <p:cNvPr id="5" name="Footer Placeholder 4"/>
          <p:cNvSpPr>
            <a:spLocks noGrp="1"/>
          </p:cNvSpPr>
          <p:nvPr>
            <p:ph type="ftr" sz="quarter" idx="11"/>
          </p:nvPr>
        </p:nvSpPr>
        <p:spPr/>
        <p:txBody>
          <a:bodyPr/>
          <a:lstStyle/>
          <a:p>
            <a:endParaRPr lang="mr-IN"/>
          </a:p>
        </p:txBody>
      </p:sp>
      <p:sp>
        <p:nvSpPr>
          <p:cNvPr id="6" name="Slide Number Placeholder 5"/>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r-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4" name="Date Placeholder 3"/>
          <p:cNvSpPr>
            <a:spLocks noGrp="1"/>
          </p:cNvSpPr>
          <p:nvPr>
            <p:ph type="dt" sz="half" idx="10"/>
          </p:nvPr>
        </p:nvSpPr>
        <p:spPr/>
        <p:txBody>
          <a:bodyPr/>
          <a:lstStyle/>
          <a:p>
            <a:fld id="{9722A247-38D1-447C-9A74-D854B054D6D8}" type="datetimeFigureOut">
              <a:rPr lang="mr-IN" smtClean="0"/>
              <a:pPr/>
              <a:t>23/10/21</a:t>
            </a:fld>
            <a:endParaRPr lang="mr-IN"/>
          </a:p>
        </p:txBody>
      </p:sp>
      <p:sp>
        <p:nvSpPr>
          <p:cNvPr id="5" name="Footer Placeholder 4"/>
          <p:cNvSpPr>
            <a:spLocks noGrp="1"/>
          </p:cNvSpPr>
          <p:nvPr>
            <p:ph type="ftr" sz="quarter" idx="11"/>
          </p:nvPr>
        </p:nvSpPr>
        <p:spPr/>
        <p:txBody>
          <a:bodyPr/>
          <a:lstStyle/>
          <a:p>
            <a:endParaRPr lang="mr-IN"/>
          </a:p>
        </p:txBody>
      </p:sp>
      <p:sp>
        <p:nvSpPr>
          <p:cNvPr id="6" name="Slide Number Placeholder 5"/>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mr-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22A247-38D1-447C-9A74-D854B054D6D8}" type="datetimeFigureOut">
              <a:rPr lang="mr-IN" smtClean="0"/>
              <a:pPr/>
              <a:t>23/10/21</a:t>
            </a:fld>
            <a:endParaRPr lang="mr-IN"/>
          </a:p>
        </p:txBody>
      </p:sp>
      <p:sp>
        <p:nvSpPr>
          <p:cNvPr id="5" name="Footer Placeholder 4"/>
          <p:cNvSpPr>
            <a:spLocks noGrp="1"/>
          </p:cNvSpPr>
          <p:nvPr>
            <p:ph type="ftr" sz="quarter" idx="11"/>
          </p:nvPr>
        </p:nvSpPr>
        <p:spPr/>
        <p:txBody>
          <a:bodyPr/>
          <a:lstStyle/>
          <a:p>
            <a:endParaRPr lang="mr-IN"/>
          </a:p>
        </p:txBody>
      </p:sp>
      <p:sp>
        <p:nvSpPr>
          <p:cNvPr id="6" name="Slide Number Placeholder 5"/>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r-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5" name="Date Placeholder 4"/>
          <p:cNvSpPr>
            <a:spLocks noGrp="1"/>
          </p:cNvSpPr>
          <p:nvPr>
            <p:ph type="dt" sz="half" idx="10"/>
          </p:nvPr>
        </p:nvSpPr>
        <p:spPr/>
        <p:txBody>
          <a:bodyPr/>
          <a:lstStyle/>
          <a:p>
            <a:fld id="{9722A247-38D1-447C-9A74-D854B054D6D8}" type="datetimeFigureOut">
              <a:rPr lang="mr-IN" smtClean="0"/>
              <a:pPr/>
              <a:t>23/10/21</a:t>
            </a:fld>
            <a:endParaRPr lang="mr-IN"/>
          </a:p>
        </p:txBody>
      </p:sp>
      <p:sp>
        <p:nvSpPr>
          <p:cNvPr id="6" name="Footer Placeholder 5"/>
          <p:cNvSpPr>
            <a:spLocks noGrp="1"/>
          </p:cNvSpPr>
          <p:nvPr>
            <p:ph type="ftr" sz="quarter" idx="11"/>
          </p:nvPr>
        </p:nvSpPr>
        <p:spPr/>
        <p:txBody>
          <a:bodyPr/>
          <a:lstStyle/>
          <a:p>
            <a:endParaRPr lang="mr-IN"/>
          </a:p>
        </p:txBody>
      </p:sp>
      <p:sp>
        <p:nvSpPr>
          <p:cNvPr id="7" name="Slide Number Placeholder 6"/>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mr-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7" name="Date Placeholder 6"/>
          <p:cNvSpPr>
            <a:spLocks noGrp="1"/>
          </p:cNvSpPr>
          <p:nvPr>
            <p:ph type="dt" sz="half" idx="10"/>
          </p:nvPr>
        </p:nvSpPr>
        <p:spPr/>
        <p:txBody>
          <a:bodyPr/>
          <a:lstStyle/>
          <a:p>
            <a:fld id="{9722A247-38D1-447C-9A74-D854B054D6D8}" type="datetimeFigureOut">
              <a:rPr lang="mr-IN" smtClean="0"/>
              <a:pPr/>
              <a:t>23/10/21</a:t>
            </a:fld>
            <a:endParaRPr lang="mr-IN"/>
          </a:p>
        </p:txBody>
      </p:sp>
      <p:sp>
        <p:nvSpPr>
          <p:cNvPr id="8" name="Footer Placeholder 7"/>
          <p:cNvSpPr>
            <a:spLocks noGrp="1"/>
          </p:cNvSpPr>
          <p:nvPr>
            <p:ph type="ftr" sz="quarter" idx="11"/>
          </p:nvPr>
        </p:nvSpPr>
        <p:spPr/>
        <p:txBody>
          <a:bodyPr/>
          <a:lstStyle/>
          <a:p>
            <a:endParaRPr lang="mr-IN"/>
          </a:p>
        </p:txBody>
      </p:sp>
      <p:sp>
        <p:nvSpPr>
          <p:cNvPr id="9" name="Slide Number Placeholder 8"/>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r-IN"/>
          </a:p>
        </p:txBody>
      </p:sp>
      <p:sp>
        <p:nvSpPr>
          <p:cNvPr id="3" name="Date Placeholder 2"/>
          <p:cNvSpPr>
            <a:spLocks noGrp="1"/>
          </p:cNvSpPr>
          <p:nvPr>
            <p:ph type="dt" sz="half" idx="10"/>
          </p:nvPr>
        </p:nvSpPr>
        <p:spPr/>
        <p:txBody>
          <a:bodyPr/>
          <a:lstStyle/>
          <a:p>
            <a:fld id="{9722A247-38D1-447C-9A74-D854B054D6D8}" type="datetimeFigureOut">
              <a:rPr lang="mr-IN" smtClean="0"/>
              <a:pPr/>
              <a:t>23/10/21</a:t>
            </a:fld>
            <a:endParaRPr lang="mr-IN"/>
          </a:p>
        </p:txBody>
      </p:sp>
      <p:sp>
        <p:nvSpPr>
          <p:cNvPr id="4" name="Footer Placeholder 3"/>
          <p:cNvSpPr>
            <a:spLocks noGrp="1"/>
          </p:cNvSpPr>
          <p:nvPr>
            <p:ph type="ftr" sz="quarter" idx="11"/>
          </p:nvPr>
        </p:nvSpPr>
        <p:spPr/>
        <p:txBody>
          <a:bodyPr/>
          <a:lstStyle/>
          <a:p>
            <a:endParaRPr lang="mr-IN"/>
          </a:p>
        </p:txBody>
      </p:sp>
      <p:sp>
        <p:nvSpPr>
          <p:cNvPr id="5" name="Slide Number Placeholder 4"/>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22A247-38D1-447C-9A74-D854B054D6D8}" type="datetimeFigureOut">
              <a:rPr lang="mr-IN" smtClean="0"/>
              <a:pPr/>
              <a:t>23/10/21</a:t>
            </a:fld>
            <a:endParaRPr lang="mr-IN"/>
          </a:p>
        </p:txBody>
      </p:sp>
      <p:sp>
        <p:nvSpPr>
          <p:cNvPr id="3" name="Footer Placeholder 2"/>
          <p:cNvSpPr>
            <a:spLocks noGrp="1"/>
          </p:cNvSpPr>
          <p:nvPr>
            <p:ph type="ftr" sz="quarter" idx="11"/>
          </p:nvPr>
        </p:nvSpPr>
        <p:spPr/>
        <p:txBody>
          <a:bodyPr/>
          <a:lstStyle/>
          <a:p>
            <a:endParaRPr lang="mr-IN"/>
          </a:p>
        </p:txBody>
      </p:sp>
      <p:sp>
        <p:nvSpPr>
          <p:cNvPr id="4" name="Slide Number Placeholder 3"/>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mr-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22A247-38D1-447C-9A74-D854B054D6D8}" type="datetimeFigureOut">
              <a:rPr lang="mr-IN" smtClean="0"/>
              <a:pPr/>
              <a:t>23/10/21</a:t>
            </a:fld>
            <a:endParaRPr lang="mr-IN"/>
          </a:p>
        </p:txBody>
      </p:sp>
      <p:sp>
        <p:nvSpPr>
          <p:cNvPr id="6" name="Footer Placeholder 5"/>
          <p:cNvSpPr>
            <a:spLocks noGrp="1"/>
          </p:cNvSpPr>
          <p:nvPr>
            <p:ph type="ftr" sz="quarter" idx="11"/>
          </p:nvPr>
        </p:nvSpPr>
        <p:spPr/>
        <p:txBody>
          <a:bodyPr/>
          <a:lstStyle/>
          <a:p>
            <a:endParaRPr lang="mr-IN"/>
          </a:p>
        </p:txBody>
      </p:sp>
      <p:sp>
        <p:nvSpPr>
          <p:cNvPr id="7" name="Slide Number Placeholder 6"/>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mr-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mr-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22A247-38D1-447C-9A74-D854B054D6D8}" type="datetimeFigureOut">
              <a:rPr lang="mr-IN" smtClean="0"/>
              <a:pPr/>
              <a:t>23/10/21</a:t>
            </a:fld>
            <a:endParaRPr lang="mr-IN"/>
          </a:p>
        </p:txBody>
      </p:sp>
      <p:sp>
        <p:nvSpPr>
          <p:cNvPr id="6" name="Footer Placeholder 5"/>
          <p:cNvSpPr>
            <a:spLocks noGrp="1"/>
          </p:cNvSpPr>
          <p:nvPr>
            <p:ph type="ftr" sz="quarter" idx="11"/>
          </p:nvPr>
        </p:nvSpPr>
        <p:spPr/>
        <p:txBody>
          <a:bodyPr/>
          <a:lstStyle/>
          <a:p>
            <a:endParaRPr lang="mr-IN"/>
          </a:p>
        </p:txBody>
      </p:sp>
      <p:sp>
        <p:nvSpPr>
          <p:cNvPr id="7" name="Slide Number Placeholder 6"/>
          <p:cNvSpPr>
            <a:spLocks noGrp="1"/>
          </p:cNvSpPr>
          <p:nvPr>
            <p:ph type="sldNum" sz="quarter" idx="12"/>
          </p:nvPr>
        </p:nvSpPr>
        <p:spPr/>
        <p:txBody>
          <a:bodyPr/>
          <a:lstStyle/>
          <a:p>
            <a:fld id="{901BFE4C-A3E5-490D-8B51-FD5D819AC913}" type="slidenum">
              <a:rPr lang="mr-IN" smtClean="0"/>
              <a:pPr/>
              <a:t>‹#›</a:t>
            </a:fld>
            <a:endParaRPr lang="mr-I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mr-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r-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22A247-38D1-447C-9A74-D854B054D6D8}" type="datetimeFigureOut">
              <a:rPr lang="mr-IN" smtClean="0"/>
              <a:pPr/>
              <a:t>23/10/21</a:t>
            </a:fld>
            <a:endParaRPr lang="mr-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mr-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1BFE4C-A3E5-490D-8B51-FD5D819AC913}" type="slidenum">
              <a:rPr lang="mr-IN" smtClean="0"/>
              <a:pPr/>
              <a:t>‹#›</a:t>
            </a:fld>
            <a:endParaRPr lang="mr-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mr-I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linkedin.com/pulse/3-steps-achieving-your-long-term-goals-adrian-low"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endParaRPr lang="en-US">
              <a:latin typeface="Times New Roman" charset="0"/>
            </a:endParaRPr>
          </a:p>
        </p:txBody>
      </p:sp>
      <p:sp>
        <p:nvSpPr>
          <p:cNvPr id="3" name="Content Placeholder 2"/>
          <p:cNvSpPr>
            <a:spLocks noGrp="1"/>
          </p:cNvSpPr>
          <p:nvPr>
            <p:ph idx="1"/>
          </p:nvPr>
        </p:nvSpPr>
        <p:spPr>
          <a:xfrm>
            <a:off x="628650" y="2929582"/>
            <a:ext cx="7886700" cy="4387850"/>
          </a:xfrm>
        </p:spPr>
        <p:txBody>
          <a:bodyPr>
            <a:normAutofit/>
          </a:bodyPr>
          <a:lstStyle/>
          <a:p>
            <a:pPr marL="0" indent="0" algn="ctr">
              <a:buFontTx/>
              <a:buNone/>
              <a:defRPr/>
            </a:pPr>
            <a:r>
              <a:rPr lang="en-US" sz="2800" b="1" dirty="0">
                <a:solidFill>
                  <a:srgbClr val="FF0000"/>
                </a:solidFill>
                <a:latin typeface="Times New Roman" pitchFamily="18" charset="0"/>
                <a:cs typeface="Times New Roman" pitchFamily="18" charset="0"/>
              </a:rPr>
              <a:t>Advantages of Management </a:t>
            </a:r>
            <a:r>
              <a:rPr lang="en-US" sz="2800" b="1" dirty="0" smtClean="0">
                <a:solidFill>
                  <a:srgbClr val="FF0000"/>
                </a:solidFill>
                <a:latin typeface="Times New Roman" pitchFamily="18" charset="0"/>
                <a:cs typeface="Times New Roman" pitchFamily="18" charset="0"/>
              </a:rPr>
              <a:t>Accounting</a:t>
            </a:r>
          </a:p>
          <a:p>
            <a:pPr marL="0" indent="0" algn="ctr">
              <a:buFontTx/>
              <a:buNone/>
              <a:defRPr/>
            </a:pPr>
            <a:endParaRPr lang="en-US" sz="2800" b="1" dirty="0">
              <a:solidFill>
                <a:srgbClr val="FF0000"/>
              </a:solidFill>
            </a:endParaRPr>
          </a:p>
          <a:p>
            <a:pPr marL="0" indent="0" algn="ctr">
              <a:buFontTx/>
              <a:buNone/>
              <a:defRPr/>
            </a:pPr>
            <a:endParaRPr lang="en-US" sz="1400" dirty="0"/>
          </a:p>
          <a:p>
            <a:pPr marL="0" indent="0" algn="ctr">
              <a:buFontTx/>
              <a:buNone/>
              <a:defRPr/>
            </a:pPr>
            <a:endParaRPr lang="en-US" sz="1400" dirty="0" smtClean="0">
              <a:cs typeface="+mn-cs"/>
            </a:endParaRPr>
          </a:p>
          <a:p>
            <a:pPr marL="0" indent="0" algn="ctr">
              <a:buFontTx/>
              <a:buNone/>
              <a:defRPr/>
            </a:pPr>
            <a:endParaRPr lang="en-US" sz="1400" dirty="0" smtClean="0">
              <a:cs typeface="+mn-cs"/>
            </a:endParaRPr>
          </a:p>
          <a:p>
            <a:pPr marL="0" indent="0" algn="ctr">
              <a:buFontTx/>
              <a:buNone/>
              <a:defRPr/>
            </a:pPr>
            <a:endParaRPr lang="en-US" sz="1400" dirty="0">
              <a:cs typeface="+mn-cs"/>
            </a:endParaRPr>
          </a:p>
          <a:p>
            <a:pPr marL="0" indent="0" algn="ctr">
              <a:buFontTx/>
              <a:buNone/>
              <a:defRPr/>
            </a:pPr>
            <a:r>
              <a:rPr lang="en-US" sz="2200" b="1" dirty="0">
                <a:solidFill>
                  <a:srgbClr val="FF0000"/>
                </a:solidFill>
                <a:cs typeface="+mn-cs"/>
              </a:rPr>
              <a:t>Presented by</a:t>
            </a:r>
          </a:p>
          <a:p>
            <a:pPr marL="0" indent="0" algn="ctr">
              <a:lnSpc>
                <a:spcPct val="80000"/>
              </a:lnSpc>
              <a:buFontTx/>
              <a:buNone/>
              <a:defRPr/>
            </a:pPr>
            <a:r>
              <a:rPr lang="x-none" sz="2400" b="1" dirty="0" smtClean="0">
                <a:latin typeface="Times New Roman"/>
                <a:cs typeface="Times New Roman"/>
              </a:rPr>
              <a:t>Dr</a:t>
            </a:r>
            <a:r>
              <a:rPr lang="en-US" sz="2400" b="1" dirty="0" smtClean="0"/>
              <a:t>. </a:t>
            </a:r>
            <a:r>
              <a:rPr lang="x-none" sz="2400" b="1" dirty="0" smtClean="0"/>
              <a:t>B. N. Shinde</a:t>
            </a:r>
            <a:endParaRPr lang="de-DE" sz="2400" b="1" dirty="0" smtClean="0">
              <a:latin typeface="Times New Roman"/>
              <a:cs typeface="Times New Roman"/>
            </a:endParaRPr>
          </a:p>
          <a:p>
            <a:pPr marL="0" indent="0" algn="ctr">
              <a:lnSpc>
                <a:spcPct val="80000"/>
              </a:lnSpc>
              <a:buFontTx/>
              <a:buNone/>
              <a:defRPr/>
            </a:pPr>
            <a:r>
              <a:rPr lang="en-US" sz="2000" dirty="0" smtClean="0">
                <a:latin typeface="Times New Roman"/>
                <a:cs typeface="Times New Roman"/>
              </a:rPr>
              <a:t>Assistant Professor</a:t>
            </a:r>
          </a:p>
          <a:p>
            <a:pPr marL="0" indent="0" algn="ctr">
              <a:lnSpc>
                <a:spcPct val="80000"/>
              </a:lnSpc>
              <a:buFontTx/>
              <a:buNone/>
              <a:defRPr/>
            </a:pPr>
            <a:r>
              <a:rPr lang="en-US" sz="2000" dirty="0" smtClean="0">
                <a:latin typeface="Times New Roman"/>
                <a:cs typeface="Times New Roman"/>
              </a:rPr>
              <a:t>Department of </a:t>
            </a:r>
            <a:r>
              <a:rPr lang="en-US" sz="2000" dirty="0" smtClean="0">
                <a:latin typeface="Times New Roman"/>
                <a:cs typeface="Times New Roman"/>
              </a:rPr>
              <a:t>Commerce</a:t>
            </a:r>
            <a:endParaRPr lang="en-US" sz="2000" dirty="0" smtClean="0">
              <a:latin typeface="Times New Roman"/>
              <a:cs typeface="Times New Roman"/>
            </a:endParaRPr>
          </a:p>
          <a:p>
            <a:pPr marL="0" indent="0" algn="ctr">
              <a:lnSpc>
                <a:spcPct val="80000"/>
              </a:lnSpc>
              <a:buFontTx/>
              <a:buNone/>
              <a:defRPr/>
            </a:pPr>
            <a:r>
              <a:rPr lang="en-US" sz="2200" b="1" dirty="0" smtClean="0">
                <a:latin typeface="Times New Roman"/>
                <a:cs typeface="Times New Roman"/>
              </a:rPr>
              <a:t>Deogiri </a:t>
            </a:r>
            <a:r>
              <a:rPr lang="en-US" sz="2200" b="1" dirty="0">
                <a:latin typeface="Times New Roman"/>
                <a:cs typeface="Times New Roman"/>
              </a:rPr>
              <a:t>College, Aurangabad</a:t>
            </a:r>
            <a:endParaRPr lang="en-IN" sz="2200" b="1" dirty="0">
              <a:latin typeface="Times New Roman"/>
              <a:cs typeface="Times New Roman"/>
            </a:endParaRPr>
          </a:p>
        </p:txBody>
      </p:sp>
      <p:pic>
        <p:nvPicPr>
          <p:cNvPr id="30723" name="Picture 8" descr="C:\Users\ABC\Desktop\DCA Chmeistry PPT\deogiri-college-dc-aurangab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463"/>
            <a:ext cx="9144000" cy="2809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918700" y="4394200"/>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506390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itchFamily="18" charset="0"/>
                <a:cs typeface="Times New Roman" pitchFamily="18" charset="0"/>
              </a:rPr>
              <a:t>Advantages of Management Accounting</a:t>
            </a:r>
            <a:endParaRPr lang="mr-IN" dirty="0"/>
          </a:p>
        </p:txBody>
      </p:sp>
      <p:sp>
        <p:nvSpPr>
          <p:cNvPr id="3" name="Content Placeholder 2"/>
          <p:cNvSpPr>
            <a:spLocks noGrp="1"/>
          </p:cNvSpPr>
          <p:nvPr>
            <p:ph idx="1"/>
          </p:nvPr>
        </p:nvSpPr>
        <p:spPr/>
        <p:txBody>
          <a:bodyPr>
            <a:normAutofit fontScale="85000" lnSpcReduction="10000"/>
          </a:bodyPr>
          <a:lstStyle/>
          <a:p>
            <a:pPr algn="just">
              <a:buNone/>
            </a:pPr>
            <a:r>
              <a:rPr lang="en-US" dirty="0" smtClean="0"/>
              <a:t>	</a:t>
            </a:r>
            <a:r>
              <a:rPr lang="en-US" b="1" dirty="0" smtClean="0">
                <a:solidFill>
                  <a:srgbClr val="FF0000"/>
                </a:solidFill>
                <a:latin typeface="Times New Roman" pitchFamily="18" charset="0"/>
                <a:cs typeface="Times New Roman" pitchFamily="18" charset="0"/>
              </a:rPr>
              <a:t>9</a:t>
            </a:r>
            <a:r>
              <a:rPr lang="en-US" b="1" dirty="0">
                <a:solidFill>
                  <a:srgbClr val="FF0000"/>
                </a:solidFill>
                <a:latin typeface="Times New Roman" pitchFamily="18" charset="0"/>
                <a:cs typeface="Times New Roman" pitchFamily="18" charset="0"/>
              </a:rPr>
              <a:t>. Advanced technique and features:</a:t>
            </a:r>
          </a:p>
          <a:p>
            <a:pPr algn="just">
              <a:buNone/>
            </a:pPr>
            <a:r>
              <a:rPr lang="en-US" dirty="0" smtClean="0">
                <a:latin typeface="Times New Roman" pitchFamily="18" charset="0"/>
                <a:cs typeface="Times New Roman" pitchFamily="18" charset="0"/>
              </a:rPr>
              <a:t>		</a:t>
            </a:r>
            <a:r>
              <a:rPr lang="en-US" dirty="0" smtClean="0">
                <a:solidFill>
                  <a:schemeClr val="accent6">
                    <a:lumMod val="75000"/>
                  </a:schemeClr>
                </a:solidFill>
                <a:latin typeface="Times New Roman" pitchFamily="18" charset="0"/>
                <a:cs typeface="Times New Roman" pitchFamily="18" charset="0"/>
              </a:rPr>
              <a:t>The </a:t>
            </a:r>
            <a:r>
              <a:rPr lang="en-US" dirty="0">
                <a:solidFill>
                  <a:schemeClr val="accent6">
                    <a:lumMod val="75000"/>
                  </a:schemeClr>
                </a:solidFill>
                <a:latin typeface="Times New Roman" pitchFamily="18" charset="0"/>
                <a:cs typeface="Times New Roman" pitchFamily="18" charset="0"/>
              </a:rPr>
              <a:t>reasons because of which the management system seems reliable are the special tools and techniques. To form an accurate and valid report special techniques like </a:t>
            </a:r>
            <a:r>
              <a:rPr lang="en-US" dirty="0">
                <a:solidFill>
                  <a:srgbClr val="002060"/>
                </a:solidFill>
                <a:latin typeface="Times New Roman" pitchFamily="18" charset="0"/>
                <a:cs typeface="Times New Roman" pitchFamily="18" charset="0"/>
              </a:rPr>
              <a:t>budget controlling, marginal costing, </a:t>
            </a:r>
            <a:r>
              <a:rPr lang="en-US" dirty="0" smtClean="0">
                <a:solidFill>
                  <a:srgbClr val="002060"/>
                </a:solidFill>
                <a:latin typeface="Times New Roman" pitchFamily="18" charset="0"/>
                <a:cs typeface="Times New Roman" pitchFamily="18" charset="0"/>
              </a:rPr>
              <a:t>responsibility accounting</a:t>
            </a:r>
            <a:r>
              <a:rPr lang="en-US" dirty="0">
                <a:solidFill>
                  <a:srgbClr val="002060"/>
                </a:solidFill>
                <a:latin typeface="Times New Roman" pitchFamily="18" charset="0"/>
                <a:cs typeface="Times New Roman" pitchFamily="18" charset="0"/>
              </a:rPr>
              <a:t>, etc are used</a:t>
            </a:r>
            <a:r>
              <a:rPr lang="en-US" dirty="0">
                <a:solidFill>
                  <a:schemeClr val="accent6">
                    <a:lumMod val="75000"/>
                  </a:schemeClr>
                </a:solidFill>
                <a:latin typeface="Times New Roman" pitchFamily="18" charset="0"/>
                <a:cs typeface="Times New Roman" pitchFamily="18" charset="0"/>
              </a:rPr>
              <a:t>.</a:t>
            </a:r>
          </a:p>
          <a:p>
            <a:pPr algn="just">
              <a:buNone/>
            </a:pPr>
            <a:r>
              <a:rPr lang="en-US" dirty="0" smtClean="0">
                <a:solidFill>
                  <a:schemeClr val="accent6">
                    <a:lumMod val="75000"/>
                  </a:schemeClr>
                </a:solidFill>
                <a:latin typeface="Times New Roman" pitchFamily="18" charset="0"/>
                <a:cs typeface="Times New Roman" pitchFamily="18" charset="0"/>
              </a:rPr>
              <a:t>		The </a:t>
            </a:r>
            <a:r>
              <a:rPr lang="en-US" dirty="0">
                <a:solidFill>
                  <a:schemeClr val="accent6">
                    <a:lumMod val="75000"/>
                  </a:schemeClr>
                </a:solidFill>
                <a:latin typeface="Times New Roman" pitchFamily="18" charset="0"/>
                <a:cs typeface="Times New Roman" pitchFamily="18" charset="0"/>
              </a:rPr>
              <a:t>use of the technique may differ according to the issue at hand. However, this technique makes it easier to make decisions in favor of the company.</a:t>
            </a:r>
          </a:p>
          <a:p>
            <a:pPr algn="just">
              <a:buNone/>
            </a:pPr>
            <a:r>
              <a:rPr lang="en-US" dirty="0" smtClean="0">
                <a:latin typeface="Times New Roman" pitchFamily="18" charset="0"/>
                <a:cs typeface="Times New Roman" pitchFamily="18" charset="0"/>
              </a:rPr>
              <a:t>	</a:t>
            </a:r>
            <a:endParaRPr lang="en-US" dirty="0">
              <a:solidFill>
                <a:srgbClr val="002060"/>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itchFamily="18" charset="0"/>
                <a:cs typeface="Times New Roman" pitchFamily="18" charset="0"/>
              </a:rPr>
              <a:t>Advantages of Management Accounting</a:t>
            </a:r>
            <a:endParaRPr lang="en-US" dirty="0"/>
          </a:p>
        </p:txBody>
      </p:sp>
      <p:sp>
        <p:nvSpPr>
          <p:cNvPr id="3" name="Content Placeholder 2"/>
          <p:cNvSpPr>
            <a:spLocks noGrp="1"/>
          </p:cNvSpPr>
          <p:nvPr>
            <p:ph idx="1"/>
          </p:nvPr>
        </p:nvSpPr>
        <p:spPr/>
        <p:txBody>
          <a:bodyPr>
            <a:normAutofit fontScale="92500" lnSpcReduction="20000"/>
          </a:bodyPr>
          <a:lstStyle/>
          <a:p>
            <a:pPr algn="just">
              <a:buNone/>
            </a:pPr>
            <a:r>
              <a:rPr lang="en-US" b="1" dirty="0" smtClean="0">
                <a:solidFill>
                  <a:srgbClr val="FF0000"/>
                </a:solidFill>
                <a:latin typeface="Times New Roman" pitchFamily="18" charset="0"/>
                <a:cs typeface="Times New Roman" pitchFamily="18" charset="0"/>
              </a:rPr>
              <a:t>	10. Marginal costing:</a:t>
            </a:r>
          </a:p>
          <a:p>
            <a:pPr algn="just">
              <a:buNone/>
            </a:pPr>
            <a:r>
              <a:rPr lang="en-US" dirty="0" smtClean="0">
                <a:latin typeface="Times New Roman" pitchFamily="18" charset="0"/>
                <a:cs typeface="Times New Roman" pitchFamily="18" charset="0"/>
              </a:rPr>
              <a:t>		</a:t>
            </a:r>
            <a:r>
              <a:rPr lang="en-US" dirty="0" smtClean="0">
                <a:solidFill>
                  <a:srgbClr val="00B0F0"/>
                </a:solidFill>
                <a:latin typeface="Times New Roman" pitchFamily="18" charset="0"/>
                <a:cs typeface="Times New Roman" pitchFamily="18" charset="0"/>
              </a:rPr>
              <a:t>Marginal costing is possible with the aid of a management accountant. It fixes the selling price of the products created in the organization. Further, </a:t>
            </a:r>
            <a:r>
              <a:rPr lang="en-US" dirty="0" smtClean="0">
                <a:solidFill>
                  <a:srgbClr val="002060"/>
                </a:solidFill>
                <a:latin typeface="Times New Roman" pitchFamily="18" charset="0"/>
                <a:cs typeface="Times New Roman" pitchFamily="18" charset="0"/>
              </a:rPr>
              <a:t>it also suggests several ways to use scarce materials and resources.</a:t>
            </a:r>
            <a:r>
              <a:rPr lang="en-US" dirty="0" smtClean="0">
                <a:solidFill>
                  <a:srgbClr val="00B0F0"/>
                </a:solidFill>
                <a:latin typeface="Times New Roman" pitchFamily="18" charset="0"/>
                <a:cs typeface="Times New Roman" pitchFamily="18" charset="0"/>
              </a:rPr>
              <a:t> It also recommends actions based on a fixed cost, contribution, and other extras.</a:t>
            </a:r>
          </a:p>
          <a:p>
            <a:pPr algn="just">
              <a:buNone/>
            </a:pPr>
            <a:r>
              <a:rPr lang="en-US" dirty="0" smtClean="0">
                <a:solidFill>
                  <a:srgbClr val="00B0F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Although management accounting does not promise perfect decisions, they do increase the chances of taking effective decisions</a:t>
            </a:r>
            <a:r>
              <a:rPr lang="en-US" dirty="0" smtClean="0">
                <a:solidFill>
                  <a:srgbClr val="002060"/>
                </a:solidFill>
              </a:rPr>
              <a:t>.</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LIMITATIONS OF MANAGEMENT ACCOUNTING</a:t>
            </a:r>
            <a:endParaRPr lang="en-US" dirty="0"/>
          </a:p>
        </p:txBody>
      </p:sp>
      <p:sp>
        <p:nvSpPr>
          <p:cNvPr id="3" name="Content Placeholder 2"/>
          <p:cNvSpPr>
            <a:spLocks noGrp="1"/>
          </p:cNvSpPr>
          <p:nvPr>
            <p:ph idx="1"/>
          </p:nvPr>
        </p:nvSpPr>
        <p:spPr/>
        <p:txBody>
          <a:bodyPr>
            <a:normAutofit fontScale="92500" lnSpcReduction="20000"/>
          </a:bodyPr>
          <a:lstStyle/>
          <a:p>
            <a:pPr algn="just">
              <a:buNone/>
            </a:pPr>
            <a:r>
              <a:rPr lang="en-US" b="1" dirty="0" smtClean="0">
                <a:solidFill>
                  <a:srgbClr val="00B0F0"/>
                </a:solidFill>
              </a:rPr>
              <a:t>	1. Limitations of Accounting Records: </a:t>
            </a:r>
          </a:p>
          <a:p>
            <a:pPr algn="just">
              <a:buNone/>
            </a:pPr>
            <a:r>
              <a:rPr lang="en-US" dirty="0" smtClean="0"/>
              <a:t>	</a:t>
            </a:r>
            <a:r>
              <a:rPr lang="en-US" dirty="0" smtClean="0">
                <a:solidFill>
                  <a:schemeClr val="accent6">
                    <a:lumMod val="75000"/>
                  </a:schemeClr>
                </a:solidFill>
              </a:rPr>
              <a:t>Management accounting derives its information from financial accounting, cost accounting and other records. It is concerned with the rearrangement or modification of data. The correctness or otherwise of the management accounting depends upon the correctness of these basic records. The limitations of these records are also the limitations of management accounting. </a:t>
            </a:r>
          </a:p>
          <a:p>
            <a:pPr algn="just">
              <a:buNone/>
            </a:pPr>
            <a:r>
              <a:rPr lang="en-US" b="1" dirty="0" smtClean="0"/>
              <a: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LIMITATIONS OF MANAGEMENT ACCOUNTING</a:t>
            </a:r>
            <a:endParaRPr lang="en-US" dirty="0"/>
          </a:p>
        </p:txBody>
      </p:sp>
      <p:sp>
        <p:nvSpPr>
          <p:cNvPr id="3" name="Content Placeholder 2"/>
          <p:cNvSpPr>
            <a:spLocks noGrp="1"/>
          </p:cNvSpPr>
          <p:nvPr>
            <p:ph idx="1"/>
          </p:nvPr>
        </p:nvSpPr>
        <p:spPr/>
        <p:txBody>
          <a:bodyPr/>
          <a:lstStyle/>
          <a:p>
            <a:pPr algn="just">
              <a:buNone/>
            </a:pPr>
            <a:r>
              <a:rPr lang="en-US" b="1" dirty="0" smtClean="0">
                <a:solidFill>
                  <a:srgbClr val="00B0F0"/>
                </a:solidFill>
              </a:rPr>
              <a:t>2. It is only a Tool: </a:t>
            </a:r>
          </a:p>
          <a:p>
            <a:pPr algn="just">
              <a:buNone/>
            </a:pPr>
            <a:r>
              <a:rPr lang="en-US" dirty="0" smtClean="0"/>
              <a:t>	</a:t>
            </a:r>
            <a:r>
              <a:rPr lang="en-US" dirty="0" smtClean="0">
                <a:solidFill>
                  <a:schemeClr val="accent6">
                    <a:lumMod val="75000"/>
                  </a:schemeClr>
                </a:solidFill>
              </a:rPr>
              <a:t>Management accounting is not an alternate or substitute for management. It is a mere tool for management. Ultimate decisions are being taken by management and not by management accounting. </a:t>
            </a:r>
            <a:endParaRPr lang="mr-IN" dirty="0" smtClean="0">
              <a:solidFill>
                <a:schemeClr val="accent6">
                  <a:lumMod val="75000"/>
                </a:schemeClr>
              </a:solidFill>
            </a:endParaRP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LIMITATIONS OF MANAGEMENT ACCOUNTING</a:t>
            </a:r>
            <a:endParaRPr lang="en-US" dirty="0"/>
          </a:p>
        </p:txBody>
      </p:sp>
      <p:sp>
        <p:nvSpPr>
          <p:cNvPr id="3" name="Content Placeholder 2"/>
          <p:cNvSpPr>
            <a:spLocks noGrp="1"/>
          </p:cNvSpPr>
          <p:nvPr>
            <p:ph idx="1"/>
          </p:nvPr>
        </p:nvSpPr>
        <p:spPr/>
        <p:txBody>
          <a:bodyPr>
            <a:normAutofit fontScale="92500" lnSpcReduction="20000"/>
          </a:bodyPr>
          <a:lstStyle/>
          <a:p>
            <a:pPr algn="just">
              <a:buNone/>
            </a:pPr>
            <a:r>
              <a:rPr lang="en-US" b="1" dirty="0" smtClean="0">
                <a:solidFill>
                  <a:srgbClr val="00B0F0"/>
                </a:solidFill>
              </a:rPr>
              <a:t>	3. Heavy Cost of Installation: </a:t>
            </a:r>
          </a:p>
          <a:p>
            <a:pPr algn="just">
              <a:buNone/>
            </a:pPr>
            <a:r>
              <a:rPr lang="en-US" dirty="0" smtClean="0"/>
              <a:t>	</a:t>
            </a:r>
            <a:r>
              <a:rPr lang="en-US" dirty="0" smtClean="0">
                <a:solidFill>
                  <a:schemeClr val="accent6">
                    <a:lumMod val="75000"/>
                  </a:schemeClr>
                </a:solidFill>
              </a:rPr>
              <a:t>The installation of management accounting system needs a very elaborate organization. This results in heavy investment which can be afforded only by big concerns.</a:t>
            </a:r>
            <a:r>
              <a:rPr lang="en-US" dirty="0" smtClean="0"/>
              <a:t> </a:t>
            </a:r>
          </a:p>
          <a:p>
            <a:pPr algn="just">
              <a:buNone/>
            </a:pPr>
            <a:r>
              <a:rPr lang="en-US" b="1" dirty="0" smtClean="0"/>
              <a:t>	</a:t>
            </a:r>
            <a:r>
              <a:rPr lang="en-US" b="1" dirty="0" smtClean="0">
                <a:solidFill>
                  <a:srgbClr val="00B0F0"/>
                </a:solidFill>
              </a:rPr>
              <a:t>4. Personal Bias: </a:t>
            </a:r>
          </a:p>
          <a:p>
            <a:pPr algn="just">
              <a:buNone/>
            </a:pPr>
            <a:r>
              <a:rPr lang="en-US" dirty="0" smtClean="0"/>
              <a:t>	</a:t>
            </a:r>
            <a:r>
              <a:rPr lang="en-US" dirty="0" smtClean="0">
                <a:solidFill>
                  <a:schemeClr val="accent6">
                    <a:lumMod val="75000"/>
                  </a:schemeClr>
                </a:solidFill>
              </a:rPr>
              <a:t>The interpretation of financial information depends upon the capacity of interpreter as one has to make a personal judgment. Personal prejudices and bias affect the objectivity of decisions.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LIMITATIONS OF MANAGEMENT ACCOUNTING</a:t>
            </a:r>
            <a:endParaRPr lang="en-US" dirty="0"/>
          </a:p>
        </p:txBody>
      </p:sp>
      <p:sp>
        <p:nvSpPr>
          <p:cNvPr id="3" name="Content Placeholder 2"/>
          <p:cNvSpPr>
            <a:spLocks noGrp="1"/>
          </p:cNvSpPr>
          <p:nvPr>
            <p:ph idx="1"/>
          </p:nvPr>
        </p:nvSpPr>
        <p:spPr/>
        <p:txBody>
          <a:bodyPr>
            <a:normAutofit fontScale="77500" lnSpcReduction="20000"/>
          </a:bodyPr>
          <a:lstStyle/>
          <a:p>
            <a:pPr algn="just">
              <a:buNone/>
            </a:pPr>
            <a:r>
              <a:rPr lang="en-US" b="1" dirty="0" smtClean="0">
                <a:solidFill>
                  <a:srgbClr val="00B0F0"/>
                </a:solidFill>
              </a:rPr>
              <a:t>	5. Psychological Resistance: </a:t>
            </a:r>
          </a:p>
          <a:p>
            <a:pPr algn="just">
              <a:buNone/>
            </a:pPr>
            <a:r>
              <a:rPr lang="en-US" dirty="0" smtClean="0"/>
              <a:t>	</a:t>
            </a:r>
            <a:r>
              <a:rPr lang="en-US" dirty="0" smtClean="0">
                <a:solidFill>
                  <a:schemeClr val="accent6">
                    <a:lumMod val="75000"/>
                  </a:schemeClr>
                </a:solidFill>
              </a:rPr>
              <a:t>The installation of management accounting involves basic change in organization set up. New rules and regulations are also required to be framed which affect a number of personnel and hence there is a possibility of resistance form some or the other. </a:t>
            </a:r>
          </a:p>
          <a:p>
            <a:pPr algn="just">
              <a:buNone/>
            </a:pPr>
            <a:r>
              <a:rPr lang="en-US" b="1" dirty="0" smtClean="0">
                <a:solidFill>
                  <a:schemeClr val="accent6">
                    <a:lumMod val="75000"/>
                  </a:schemeClr>
                </a:solidFill>
              </a:rPr>
              <a:t>	</a:t>
            </a:r>
            <a:r>
              <a:rPr lang="en-US" b="1" dirty="0" smtClean="0">
                <a:solidFill>
                  <a:srgbClr val="00B0F0"/>
                </a:solidFill>
              </a:rPr>
              <a:t>6. Evolutionary stage: </a:t>
            </a:r>
          </a:p>
          <a:p>
            <a:pPr algn="just">
              <a:buNone/>
            </a:pPr>
            <a:r>
              <a:rPr lang="en-US" dirty="0" smtClean="0">
                <a:solidFill>
                  <a:schemeClr val="accent6">
                    <a:lumMod val="75000"/>
                  </a:schemeClr>
                </a:solidFill>
              </a:rPr>
              <a:t>	Management accounting is only in a developmental stage. Its concepts and conventions are not as exact and established as that of other branches of accounting. Therefore, its results depend to a very great extent upon the intelligent interpretation of the data of managerial use</a:t>
            </a:r>
            <a:r>
              <a:rPr lang="en-US" dirty="0" smtClean="0"/>
              <a:t>. </a:t>
            </a:r>
            <a:endParaRPr lang="mr-IN"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LIMITATIONS OF MANAGEMENT ACCOUNTING</a:t>
            </a:r>
            <a:endParaRPr lang="en-US" dirty="0"/>
          </a:p>
        </p:txBody>
      </p:sp>
      <p:sp>
        <p:nvSpPr>
          <p:cNvPr id="3" name="Content Placeholder 2"/>
          <p:cNvSpPr>
            <a:spLocks noGrp="1"/>
          </p:cNvSpPr>
          <p:nvPr>
            <p:ph idx="1"/>
          </p:nvPr>
        </p:nvSpPr>
        <p:spPr/>
        <p:txBody>
          <a:bodyPr>
            <a:normAutofit fontScale="85000" lnSpcReduction="20000"/>
          </a:bodyPr>
          <a:lstStyle/>
          <a:p>
            <a:pPr algn="just">
              <a:buNone/>
            </a:pPr>
            <a:r>
              <a:rPr lang="en-US" b="1" dirty="0" smtClean="0">
                <a:solidFill>
                  <a:srgbClr val="00B0F0"/>
                </a:solidFill>
              </a:rPr>
              <a:t>	7. Provides only Data: </a:t>
            </a:r>
          </a:p>
          <a:p>
            <a:pPr algn="just">
              <a:buNone/>
            </a:pPr>
            <a:r>
              <a:rPr lang="en-US" dirty="0" smtClean="0"/>
              <a:t>	</a:t>
            </a:r>
            <a:r>
              <a:rPr lang="en-US" dirty="0" smtClean="0">
                <a:solidFill>
                  <a:schemeClr val="accent6">
                    <a:lumMod val="75000"/>
                  </a:schemeClr>
                </a:solidFill>
              </a:rPr>
              <a:t>Management accounting provides data and not decisions. It only informs, not prescribes. This limitation should also be kept in mind while using the techniques of management accounting. </a:t>
            </a:r>
          </a:p>
          <a:p>
            <a:pPr algn="just">
              <a:buNone/>
            </a:pPr>
            <a:r>
              <a:rPr lang="en-US" b="1" dirty="0" smtClean="0">
                <a:solidFill>
                  <a:srgbClr val="00B0F0"/>
                </a:solidFill>
              </a:rPr>
              <a:t>	8. Broad-based Scope: </a:t>
            </a:r>
          </a:p>
          <a:p>
            <a:pPr algn="just">
              <a:buNone/>
            </a:pPr>
            <a:r>
              <a:rPr lang="en-US" dirty="0" smtClean="0">
                <a:solidFill>
                  <a:schemeClr val="accent6">
                    <a:lumMod val="75000"/>
                  </a:schemeClr>
                </a:solidFill>
              </a:rPr>
              <a:t>	The scope of management accounting is wide and this creates many difficulties in the implementations process. Management requires information from both </a:t>
            </a:r>
          </a:p>
          <a:p>
            <a:pPr algn="just">
              <a:buNone/>
            </a:pPr>
            <a:r>
              <a:rPr lang="en-US" dirty="0" smtClean="0">
                <a:solidFill>
                  <a:schemeClr val="accent6">
                    <a:lumMod val="75000"/>
                  </a:schemeClr>
                </a:solidFill>
              </a:rPr>
              <a:t>	accounting as well as non-accounting sources. It leads to inexactness and subjectivity in the conclusion obtained through it. </a:t>
            </a:r>
            <a:endParaRPr lang="mr-IN" dirty="0" smtClean="0">
              <a:solidFill>
                <a:schemeClr val="accent6">
                  <a:lumMod val="75000"/>
                </a:schemeClr>
              </a:solidFill>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FF0000"/>
                </a:solidFill>
                <a:latin typeface="Times New Roman" pitchFamily="18" charset="0"/>
                <a:cs typeface="Times New Roman" pitchFamily="18" charset="0"/>
              </a:rPr>
              <a:t>Advantages of Management Accounting</a:t>
            </a:r>
            <a:endParaRPr lang="mr-IN" sz="3200" b="1" dirty="0">
              <a:solidFill>
                <a:srgbClr val="FF0000"/>
              </a:solidFill>
              <a:latin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buNone/>
            </a:pPr>
            <a:r>
              <a:rPr lang="en-US" dirty="0" smtClean="0"/>
              <a:t>	</a:t>
            </a:r>
            <a:r>
              <a:rPr lang="en-US" b="1" dirty="0" smtClean="0">
                <a:solidFill>
                  <a:srgbClr val="FF0000"/>
                </a:solidFill>
                <a:latin typeface="Times New Roman" pitchFamily="18" charset="0"/>
                <a:cs typeface="Times New Roman" pitchFamily="18" charset="0"/>
              </a:rPr>
              <a:t>1</a:t>
            </a:r>
            <a:r>
              <a:rPr lang="en-US" b="1" dirty="0">
                <a:solidFill>
                  <a:srgbClr val="FF0000"/>
                </a:solidFill>
                <a:latin typeface="Times New Roman" pitchFamily="18" charset="0"/>
                <a:cs typeface="Times New Roman" pitchFamily="18" charset="0"/>
              </a:rPr>
              <a:t>. Increases Efficiency of the company</a:t>
            </a:r>
            <a:r>
              <a:rPr lang="en-US" dirty="0">
                <a:solidFill>
                  <a:srgbClr val="FF0000"/>
                </a:solidFill>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		</a:t>
            </a:r>
            <a:r>
              <a:rPr lang="en-US" dirty="0" smtClean="0">
                <a:solidFill>
                  <a:srgbClr val="00B0F0"/>
                </a:solidFill>
                <a:latin typeface="Times New Roman" pitchFamily="18" charset="0"/>
                <a:cs typeface="Times New Roman" pitchFamily="18" charset="0"/>
              </a:rPr>
              <a:t>Companies </a:t>
            </a:r>
            <a:r>
              <a:rPr lang="en-US" dirty="0">
                <a:solidFill>
                  <a:srgbClr val="00B0F0"/>
                </a:solidFill>
                <a:latin typeface="Times New Roman" pitchFamily="18" charset="0"/>
                <a:cs typeface="Times New Roman" pitchFamily="18" charset="0"/>
              </a:rPr>
              <a:t>opt for Management accounting as it increases the efficiency of the company in performing operations. It contributes in striving for better performance by evaluating and </a:t>
            </a:r>
            <a:r>
              <a:rPr lang="en-US" dirty="0" smtClean="0">
                <a:solidFill>
                  <a:srgbClr val="00B0F0"/>
                </a:solidFill>
                <a:latin typeface="Times New Roman" pitchFamily="18" charset="0"/>
                <a:cs typeface="Times New Roman" pitchFamily="18" charset="0"/>
              </a:rPr>
              <a:t>comparing.</a:t>
            </a:r>
            <a:endParaRPr lang="en-US" dirty="0">
              <a:solidFill>
                <a:srgbClr val="00B0F0"/>
              </a:solidFill>
              <a:latin typeface="Times New Roman" pitchFamily="18" charset="0"/>
              <a:cs typeface="Times New Roman" pitchFamily="18" charset="0"/>
            </a:endParaRPr>
          </a:p>
          <a:p>
            <a:pPr algn="just">
              <a:buNone/>
            </a:pPr>
            <a:r>
              <a:rPr lang="en-US" dirty="0" smtClean="0">
                <a:solidFill>
                  <a:srgbClr val="00B0F0"/>
                </a:solidFill>
                <a:latin typeface="Times New Roman" pitchFamily="18" charset="0"/>
                <a:cs typeface="Times New Roman" pitchFamily="18" charset="0"/>
              </a:rPr>
              <a:t>	Management </a:t>
            </a:r>
            <a:r>
              <a:rPr lang="en-US" dirty="0">
                <a:solidFill>
                  <a:srgbClr val="00B0F0"/>
                </a:solidFill>
                <a:latin typeface="Times New Roman" pitchFamily="18" charset="0"/>
                <a:cs typeface="Times New Roman" pitchFamily="18" charset="0"/>
              </a:rPr>
              <a:t>accounting makes it easier to achieve various results. This indirectly </a:t>
            </a:r>
            <a:r>
              <a:rPr lang="en-US" dirty="0" smtClean="0">
                <a:solidFill>
                  <a:srgbClr val="00B0F0"/>
                </a:solidFill>
                <a:latin typeface="Times New Roman" pitchFamily="18" charset="0"/>
                <a:cs typeface="Times New Roman" pitchFamily="18" charset="0"/>
              </a:rPr>
              <a:t> to </a:t>
            </a:r>
            <a:r>
              <a:rPr lang="en-US" dirty="0">
                <a:solidFill>
                  <a:srgbClr val="00B0F0"/>
                </a:solidFill>
                <a:latin typeface="Times New Roman" pitchFamily="18" charset="0"/>
                <a:cs typeface="Times New Roman" pitchFamily="18" charset="0"/>
              </a:rPr>
              <a:t>strive for better performance. As a result, they receive rewards in the form of promotions. Thus, management accounting indirectly increases the efficiency of the company at a whole</a:t>
            </a:r>
            <a:r>
              <a:rPr lang="en-US" dirty="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	</a:t>
            </a:r>
            <a:r>
              <a:rPr lang="en-US" dirty="0" smtClean="0">
                <a:solidFill>
                  <a:schemeClr val="accent6">
                    <a:lumMod val="75000"/>
                  </a:schemeClr>
                </a:solidFill>
              </a:rPr>
              <a:t>	</a:t>
            </a:r>
            <a:endParaRPr lang="mr-IN" dirty="0">
              <a:solidFill>
                <a:schemeClr val="accent6">
                  <a:lumMod val="7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itchFamily="18" charset="0"/>
                <a:cs typeface="Times New Roman" pitchFamily="18" charset="0"/>
              </a:rPr>
              <a:t>Advantages of Management Accounting</a:t>
            </a:r>
            <a:endParaRPr lang="en-US" dirty="0"/>
          </a:p>
        </p:txBody>
      </p:sp>
      <p:sp>
        <p:nvSpPr>
          <p:cNvPr id="3" name="Content Placeholder 2"/>
          <p:cNvSpPr>
            <a:spLocks noGrp="1"/>
          </p:cNvSpPr>
          <p:nvPr>
            <p:ph idx="1"/>
          </p:nvPr>
        </p:nvSpPr>
        <p:spPr/>
        <p:txBody>
          <a:bodyPr>
            <a:normAutofit/>
          </a:bodyPr>
          <a:lstStyle/>
          <a:p>
            <a:pPr algn="just">
              <a:buNone/>
            </a:pPr>
            <a:r>
              <a:rPr lang="en-US" b="1" dirty="0" smtClean="0">
                <a:solidFill>
                  <a:srgbClr val="FF0000"/>
                </a:solidFill>
                <a:latin typeface="Times New Roman" pitchFamily="18" charset="0"/>
                <a:cs typeface="Times New Roman" pitchFamily="18" charset="0"/>
              </a:rPr>
              <a:t>2. Increases the bar of Profitability:</a:t>
            </a:r>
          </a:p>
          <a:p>
            <a:pPr algn="just">
              <a:buNone/>
            </a:pPr>
            <a:r>
              <a:rPr lang="en-US" dirty="0" smtClean="0">
                <a:latin typeface="Times New Roman" pitchFamily="18" charset="0"/>
                <a:cs typeface="Times New Roman" pitchFamily="18" charset="0"/>
              </a:rPr>
              <a:t>		</a:t>
            </a:r>
            <a:r>
              <a:rPr lang="en-US" dirty="0" smtClean="0">
                <a:solidFill>
                  <a:schemeClr val="accent6">
                    <a:lumMod val="75000"/>
                  </a:schemeClr>
                </a:solidFill>
                <a:latin typeface="Times New Roman" pitchFamily="18" charset="0"/>
                <a:cs typeface="Times New Roman" pitchFamily="18" charset="0"/>
              </a:rPr>
              <a:t>Management accounting includes budgetary control and capital budgeting. The use of this method makes it easier for the company to cut short the extra expenditure for performing vital operations. This indirectly increases the bars of profits for the company, as the company is able to reduce its pricing on the products</a:t>
            </a:r>
            <a:r>
              <a:rPr lang="en-US" dirty="0" smtClean="0">
                <a:solidFill>
                  <a:schemeClr val="accent6">
                    <a:lumMod val="75000"/>
                  </a:schemeClr>
                </a:solidFill>
              </a:rPr>
              <a:t>.</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FF0000"/>
                </a:solidFill>
                <a:latin typeface="Times New Roman" pitchFamily="18" charset="0"/>
                <a:cs typeface="Times New Roman" pitchFamily="18" charset="0"/>
              </a:rPr>
              <a:t>Advantages of Management Accounting</a:t>
            </a:r>
            <a:endParaRPr lang="mr-IN" sz="3600" dirty="0">
              <a:solidFill>
                <a:srgbClr val="FF0000"/>
              </a:solidFill>
              <a:latin typeface="Times New Roman" pitchFamily="18" charset="0"/>
            </a:endParaRPr>
          </a:p>
        </p:txBody>
      </p:sp>
      <p:sp>
        <p:nvSpPr>
          <p:cNvPr id="3" name="Content Placeholder 2"/>
          <p:cNvSpPr>
            <a:spLocks noGrp="1"/>
          </p:cNvSpPr>
          <p:nvPr>
            <p:ph idx="1"/>
          </p:nvPr>
        </p:nvSpPr>
        <p:spPr/>
        <p:txBody>
          <a:bodyPr>
            <a:normAutofit fontScale="85000" lnSpcReduction="10000"/>
          </a:bodyPr>
          <a:lstStyle/>
          <a:p>
            <a:pPr algn="just">
              <a:buNone/>
            </a:pPr>
            <a:r>
              <a:rPr lang="en-US" dirty="0" smtClean="0"/>
              <a:t>	</a:t>
            </a:r>
          </a:p>
          <a:p>
            <a:pPr algn="just">
              <a:buNone/>
            </a:pPr>
            <a:r>
              <a:rPr lang="en-US" b="1" dirty="0" smtClean="0">
                <a:solidFill>
                  <a:srgbClr val="FF0000"/>
                </a:solidFill>
                <a:latin typeface="Times New Roman" pitchFamily="18" charset="0"/>
                <a:cs typeface="Times New Roman" pitchFamily="18" charset="0"/>
              </a:rPr>
              <a:t>	3</a:t>
            </a:r>
            <a:r>
              <a:rPr lang="en-US" b="1" dirty="0">
                <a:solidFill>
                  <a:srgbClr val="FF0000"/>
                </a:solidFill>
                <a:latin typeface="Times New Roman" pitchFamily="18" charset="0"/>
                <a:cs typeface="Times New Roman" pitchFamily="18" charset="0"/>
              </a:rPr>
              <a:t>. Simplifies the decision making </a:t>
            </a:r>
            <a:r>
              <a:rPr lang="en-US" b="1" dirty="0" smtClean="0">
                <a:solidFill>
                  <a:srgbClr val="FF0000"/>
                </a:solidFill>
                <a:latin typeface="Times New Roman" pitchFamily="18" charset="0"/>
                <a:cs typeface="Times New Roman" pitchFamily="18" charset="0"/>
              </a:rPr>
              <a:t>:</a:t>
            </a:r>
            <a:endParaRPr lang="en-US" b="1" dirty="0">
              <a:solidFill>
                <a:srgbClr val="FF0000"/>
              </a:solidFill>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r>
              <a:rPr lang="en-US" dirty="0" smtClean="0">
                <a:solidFill>
                  <a:schemeClr val="accent6">
                    <a:lumMod val="75000"/>
                  </a:schemeClr>
                </a:solidFill>
                <a:latin typeface="Times New Roman" pitchFamily="18" charset="0"/>
                <a:cs typeface="Times New Roman" pitchFamily="18" charset="0"/>
              </a:rPr>
              <a:t>Managerial </a:t>
            </a:r>
            <a:r>
              <a:rPr lang="en-US" dirty="0">
                <a:solidFill>
                  <a:schemeClr val="accent6">
                    <a:lumMod val="75000"/>
                  </a:schemeClr>
                </a:solidFill>
                <a:latin typeface="Times New Roman" pitchFamily="18" charset="0"/>
                <a:cs typeface="Times New Roman" pitchFamily="18" charset="0"/>
              </a:rPr>
              <a:t>decisions and other activities of management require a </a:t>
            </a:r>
            <a:r>
              <a:rPr lang="en-US" dirty="0">
                <a:solidFill>
                  <a:srgbClr val="002060"/>
                </a:solidFill>
                <a:latin typeface="Times New Roman" pitchFamily="18" charset="0"/>
                <a:cs typeface="Times New Roman" pitchFamily="18" charset="0"/>
              </a:rPr>
              <a:t>simplified report of the financial statement </a:t>
            </a:r>
            <a:r>
              <a:rPr lang="en-US" dirty="0">
                <a:solidFill>
                  <a:schemeClr val="accent6">
                    <a:lumMod val="75000"/>
                  </a:schemeClr>
                </a:solidFill>
                <a:latin typeface="Times New Roman" pitchFamily="18" charset="0"/>
                <a:cs typeface="Times New Roman" pitchFamily="18" charset="0"/>
              </a:rPr>
              <a:t>of the company. For this action, the management accountant creates a </a:t>
            </a:r>
            <a:r>
              <a:rPr lang="en-US" dirty="0">
                <a:solidFill>
                  <a:srgbClr val="002060"/>
                </a:solidFill>
                <a:latin typeface="Times New Roman" pitchFamily="18" charset="0"/>
                <a:cs typeface="Times New Roman" pitchFamily="18" charset="0"/>
              </a:rPr>
              <a:t>detailed technical report</a:t>
            </a:r>
            <a:r>
              <a:rPr lang="en-US" dirty="0">
                <a:solidFill>
                  <a:schemeClr val="accent6">
                    <a:lumMod val="75000"/>
                  </a:schemeClr>
                </a:solidFill>
                <a:latin typeface="Times New Roman" pitchFamily="18" charset="0"/>
                <a:cs typeface="Times New Roman" pitchFamily="18" charset="0"/>
              </a:rPr>
              <a:t> with simpler interpretations. Here, he represents the key facts of the financial statements. </a:t>
            </a:r>
            <a:r>
              <a:rPr lang="en-US" dirty="0">
                <a:solidFill>
                  <a:srgbClr val="002060"/>
                </a:solidFill>
                <a:latin typeface="Times New Roman" pitchFamily="18" charset="0"/>
                <a:cs typeface="Times New Roman" pitchFamily="18" charset="0"/>
              </a:rPr>
              <a:t>This enables the managing officers to take up appropriate decisions </a:t>
            </a:r>
            <a:r>
              <a:rPr lang="en-US" dirty="0">
                <a:solidFill>
                  <a:schemeClr val="accent6">
                    <a:lumMod val="75000"/>
                  </a:schemeClr>
                </a:solidFill>
                <a:latin typeface="Times New Roman" pitchFamily="18" charset="0"/>
                <a:cs typeface="Times New Roman" pitchFamily="18" charset="0"/>
              </a:rPr>
              <a:t>for the betterment of the company.</a:t>
            </a:r>
          </a:p>
          <a:p>
            <a:pPr algn="just">
              <a:buNone/>
            </a:pPr>
            <a:r>
              <a:rPr lang="en-US" dirty="0" smtClean="0">
                <a:latin typeface="Times New Roman" pitchFamily="18" charset="0"/>
                <a:cs typeface="Times New Roman" pitchFamily="18" charset="0"/>
              </a:rPr>
              <a:t>	</a:t>
            </a:r>
            <a:endParaRPr lang="mr-IN"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itchFamily="18" charset="0"/>
                <a:cs typeface="Times New Roman" pitchFamily="18" charset="0"/>
              </a:rPr>
              <a:t>Advantages of Management Accounting</a:t>
            </a:r>
            <a:endParaRPr lang="en-US" dirty="0"/>
          </a:p>
        </p:txBody>
      </p:sp>
      <p:sp>
        <p:nvSpPr>
          <p:cNvPr id="3" name="Content Placeholder 2"/>
          <p:cNvSpPr>
            <a:spLocks noGrp="1"/>
          </p:cNvSpPr>
          <p:nvPr>
            <p:ph idx="1"/>
          </p:nvPr>
        </p:nvSpPr>
        <p:spPr/>
        <p:txBody>
          <a:bodyPr>
            <a:normAutofit fontScale="85000" lnSpcReduction="20000"/>
          </a:bodyPr>
          <a:lstStyle/>
          <a:p>
            <a:pPr algn="just">
              <a:buNone/>
            </a:pPr>
            <a:r>
              <a:rPr lang="en-US" b="1" dirty="0" smtClean="0">
                <a:solidFill>
                  <a:srgbClr val="FF0000"/>
                </a:solidFill>
                <a:latin typeface="Times New Roman" pitchFamily="18" charset="0"/>
                <a:cs typeface="Times New Roman" pitchFamily="18" charset="0"/>
              </a:rPr>
              <a:t>4. Enables controls over the fluctuation of business monetary fund:</a:t>
            </a:r>
          </a:p>
          <a:p>
            <a:pPr algn="just">
              <a:buNone/>
            </a:pPr>
            <a:r>
              <a:rPr lang="en-US" dirty="0" smtClean="0">
                <a:latin typeface="Times New Roman" pitchFamily="18" charset="0"/>
                <a:cs typeface="Times New Roman" pitchFamily="18" charset="0"/>
              </a:rPr>
              <a:t>		</a:t>
            </a:r>
            <a:r>
              <a:rPr lang="en-US" dirty="0" smtClean="0">
                <a:solidFill>
                  <a:srgbClr val="00B0F0"/>
                </a:solidFill>
                <a:latin typeface="Times New Roman" pitchFamily="18" charset="0"/>
                <a:cs typeface="Times New Roman" pitchFamily="18" charset="0"/>
              </a:rPr>
              <a:t>One of the essential factors in business is the monetary fund. Management accounting enables control over the fluctuation of this monetary fund. Management accounting </a:t>
            </a:r>
            <a:r>
              <a:rPr lang="en-US" dirty="0" smtClean="0">
                <a:solidFill>
                  <a:srgbClr val="002060"/>
                </a:solidFill>
                <a:latin typeface="Times New Roman" pitchFamily="18" charset="0"/>
                <a:cs typeface="Times New Roman" pitchFamily="18" charset="0"/>
              </a:rPr>
              <a:t>studies the flow of the funds in detail.</a:t>
            </a:r>
          </a:p>
          <a:p>
            <a:pPr algn="just">
              <a:buNone/>
            </a:pPr>
            <a:r>
              <a:rPr lang="en-US" dirty="0" smtClean="0">
                <a:solidFill>
                  <a:srgbClr val="00B0F0"/>
                </a:solidFill>
                <a:latin typeface="Times New Roman" pitchFamily="18" charset="0"/>
                <a:cs typeface="Times New Roman" pitchFamily="18" charset="0"/>
              </a:rPr>
              <a:t>		Moreover, it </a:t>
            </a:r>
            <a:r>
              <a:rPr lang="en-US" dirty="0" smtClean="0">
                <a:solidFill>
                  <a:srgbClr val="002060"/>
                </a:solidFill>
                <a:latin typeface="Times New Roman" pitchFamily="18" charset="0"/>
                <a:cs typeface="Times New Roman" pitchFamily="18" charset="0"/>
              </a:rPr>
              <a:t>helps in maintaining the emergency fund in case of any urgency.</a:t>
            </a:r>
            <a:r>
              <a:rPr lang="en-US" dirty="0" smtClean="0">
                <a:solidFill>
                  <a:srgbClr val="00B0F0"/>
                </a:solidFill>
                <a:latin typeface="Times New Roman" pitchFamily="18" charset="0"/>
                <a:cs typeface="Times New Roman" pitchFamily="18" charset="0"/>
              </a:rPr>
              <a:t> Further, it also helps in </a:t>
            </a:r>
            <a:r>
              <a:rPr lang="en-US" dirty="0" smtClean="0">
                <a:solidFill>
                  <a:srgbClr val="002060"/>
                </a:solidFill>
                <a:latin typeface="Times New Roman" pitchFamily="18" charset="0"/>
                <a:cs typeface="Times New Roman" pitchFamily="18" charset="0"/>
              </a:rPr>
              <a:t>eliminating</a:t>
            </a:r>
            <a:r>
              <a:rPr lang="en-US" dirty="0" smtClean="0">
                <a:solidFill>
                  <a:srgbClr val="00B0F0"/>
                </a:solidFill>
                <a:latin typeface="Times New Roman" pitchFamily="18" charset="0"/>
                <a:cs typeface="Times New Roman" pitchFamily="18" charset="0"/>
              </a:rPr>
              <a:t> any source within the company that </a:t>
            </a:r>
            <a:r>
              <a:rPr lang="en-US" dirty="0" smtClean="0">
                <a:solidFill>
                  <a:srgbClr val="002060"/>
                </a:solidFill>
                <a:latin typeface="Times New Roman" pitchFamily="18" charset="0"/>
                <a:cs typeface="Times New Roman" pitchFamily="18" charset="0"/>
              </a:rPr>
              <a:t>misuses the fund</a:t>
            </a:r>
            <a:r>
              <a:rPr lang="en-US" dirty="0" smtClean="0">
                <a:solidFill>
                  <a:srgbClr val="00B0F0"/>
                </a:solidFill>
                <a:latin typeface="Times New Roman" pitchFamily="18" charset="0"/>
                <a:cs typeface="Times New Roman" pitchFamily="18" charset="0"/>
              </a:rPr>
              <a:t>. After all, emergency preparation should always be kept aside before setting up any busines</a:t>
            </a:r>
            <a:r>
              <a:rPr lang="en-US" dirty="0" smtClean="0">
                <a:solidFill>
                  <a:srgbClr val="00B0F0"/>
                </a:solidFill>
              </a:rPr>
              <a:t>s.</a:t>
            </a:r>
          </a:p>
          <a:p>
            <a:endParaRPr lang="mr-IN"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itchFamily="18" charset="0"/>
                <a:cs typeface="Times New Roman" pitchFamily="18" charset="0"/>
              </a:rPr>
              <a:t>Advantages of Management Accounting</a:t>
            </a:r>
            <a:endParaRPr lang="mr-IN" dirty="0"/>
          </a:p>
        </p:txBody>
      </p:sp>
      <p:sp>
        <p:nvSpPr>
          <p:cNvPr id="3" name="Content Placeholder 2"/>
          <p:cNvSpPr>
            <a:spLocks noGrp="1"/>
          </p:cNvSpPr>
          <p:nvPr>
            <p:ph idx="1"/>
          </p:nvPr>
        </p:nvSpPr>
        <p:spPr/>
        <p:txBody>
          <a:bodyPr>
            <a:normAutofit lnSpcReduction="10000"/>
          </a:bodyPr>
          <a:lstStyle/>
          <a:p>
            <a:pPr algn="just">
              <a:buNone/>
            </a:pPr>
            <a:r>
              <a:rPr lang="en-US" dirty="0" smtClean="0"/>
              <a:t>	</a:t>
            </a:r>
            <a:r>
              <a:rPr lang="en-US" b="1" dirty="0" smtClean="0">
                <a:solidFill>
                  <a:srgbClr val="FF0000"/>
                </a:solidFill>
                <a:latin typeface="Times New Roman" pitchFamily="18" charset="0"/>
                <a:cs typeface="Times New Roman" pitchFamily="18" charset="0"/>
              </a:rPr>
              <a:t>5</a:t>
            </a:r>
            <a:r>
              <a:rPr lang="en-US" b="1" dirty="0">
                <a:solidFill>
                  <a:srgbClr val="FF0000"/>
                </a:solidFill>
                <a:latin typeface="Times New Roman" pitchFamily="18" charset="0"/>
                <a:cs typeface="Times New Roman" pitchFamily="18" charset="0"/>
              </a:rPr>
              <a:t>. Cost transparency:</a:t>
            </a:r>
          </a:p>
          <a:p>
            <a:pPr algn="just">
              <a:buNone/>
            </a:pPr>
            <a:r>
              <a:rPr lang="en-US" dirty="0" smtClean="0">
                <a:latin typeface="Times New Roman" pitchFamily="18" charset="0"/>
                <a:cs typeface="Times New Roman" pitchFamily="18" charset="0"/>
              </a:rPr>
              <a:t>		</a:t>
            </a:r>
            <a:r>
              <a:rPr lang="en-US" dirty="0" smtClean="0">
                <a:solidFill>
                  <a:schemeClr val="accent6">
                    <a:lumMod val="75000"/>
                  </a:schemeClr>
                </a:solidFill>
                <a:latin typeface="Times New Roman" pitchFamily="18" charset="0"/>
                <a:cs typeface="Times New Roman" pitchFamily="18" charset="0"/>
              </a:rPr>
              <a:t>In </a:t>
            </a:r>
            <a:r>
              <a:rPr lang="en-US" dirty="0">
                <a:solidFill>
                  <a:schemeClr val="accent6">
                    <a:lumMod val="75000"/>
                  </a:schemeClr>
                </a:solidFill>
                <a:latin typeface="Times New Roman" pitchFamily="18" charset="0"/>
                <a:cs typeface="Times New Roman" pitchFamily="18" charset="0"/>
              </a:rPr>
              <a:t>the corporate world, the majority of the costs come from the Information Technology (IT). The work of management accounting in the firm is to </a:t>
            </a:r>
            <a:r>
              <a:rPr lang="en-US" dirty="0">
                <a:solidFill>
                  <a:srgbClr val="002060"/>
                </a:solidFill>
                <a:latin typeface="Times New Roman" pitchFamily="18" charset="0"/>
                <a:cs typeface="Times New Roman" pitchFamily="18" charset="0"/>
              </a:rPr>
              <a:t>work with the IT department closely. </a:t>
            </a:r>
            <a:r>
              <a:rPr lang="en-US" dirty="0">
                <a:solidFill>
                  <a:schemeClr val="accent6">
                    <a:lumMod val="75000"/>
                  </a:schemeClr>
                </a:solidFill>
                <a:latin typeface="Times New Roman" pitchFamily="18" charset="0"/>
                <a:cs typeface="Times New Roman" pitchFamily="18" charset="0"/>
              </a:rPr>
              <a:t>This action ensures within budget actions and provides cost transparency to the company.</a:t>
            </a:r>
          </a:p>
          <a:p>
            <a:pPr algn="just">
              <a:buNone/>
            </a:pPr>
            <a:r>
              <a:rPr lang="en-US" dirty="0" smtClean="0">
                <a:latin typeface="Times New Roman" pitchFamily="18" charset="0"/>
                <a:cs typeface="Times New Roman" pitchFamily="18" charset="0"/>
              </a:rPr>
              <a:t>	</a:t>
            </a:r>
            <a:endParaRPr lang="mr-IN"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itchFamily="18" charset="0"/>
                <a:cs typeface="Times New Roman" pitchFamily="18" charset="0"/>
              </a:rPr>
              <a:t>Advantages of Management Accounting</a:t>
            </a:r>
            <a:endParaRPr lang="en-US" dirty="0"/>
          </a:p>
        </p:txBody>
      </p:sp>
      <p:sp>
        <p:nvSpPr>
          <p:cNvPr id="3" name="Content Placeholder 2"/>
          <p:cNvSpPr>
            <a:spLocks noGrp="1"/>
          </p:cNvSpPr>
          <p:nvPr>
            <p:ph idx="1"/>
          </p:nvPr>
        </p:nvSpPr>
        <p:spPr/>
        <p:txBody>
          <a:bodyPr/>
          <a:lstStyle/>
          <a:p>
            <a:pPr algn="just">
              <a:buNone/>
            </a:pPr>
            <a:r>
              <a:rPr lang="en-US" b="1" dirty="0" smtClean="0">
                <a:solidFill>
                  <a:srgbClr val="FF0000"/>
                </a:solidFill>
                <a:latin typeface="Times New Roman" pitchFamily="18" charset="0"/>
                <a:cs typeface="Times New Roman" pitchFamily="18" charset="0"/>
              </a:rPr>
              <a:t>	</a:t>
            </a:r>
          </a:p>
          <a:p>
            <a:pPr algn="just">
              <a:buNone/>
            </a:pPr>
            <a:r>
              <a:rPr lang="en-US" b="1" dirty="0" smtClean="0">
                <a:solidFill>
                  <a:srgbClr val="FF0000"/>
                </a:solidFill>
                <a:latin typeface="Times New Roman" pitchFamily="18" charset="0"/>
                <a:cs typeface="Times New Roman" pitchFamily="18" charset="0"/>
              </a:rPr>
              <a:t>6. Flexibility and freedom:</a:t>
            </a:r>
          </a:p>
          <a:p>
            <a:pPr algn="just">
              <a:buNone/>
            </a:pPr>
            <a:r>
              <a:rPr lang="en-US" dirty="0" smtClean="0">
                <a:latin typeface="Times New Roman" pitchFamily="18" charset="0"/>
                <a:cs typeface="Times New Roman" pitchFamily="18" charset="0"/>
              </a:rPr>
              <a:t>		</a:t>
            </a:r>
            <a:r>
              <a:rPr lang="en-US" dirty="0" smtClean="0">
                <a:solidFill>
                  <a:srgbClr val="00B0F0"/>
                </a:solidFill>
                <a:latin typeface="Times New Roman" pitchFamily="18" charset="0"/>
                <a:cs typeface="Times New Roman" pitchFamily="18" charset="0"/>
              </a:rPr>
              <a:t>A management accounting system is of a flexible nature. These reports do not require to be made </a:t>
            </a:r>
            <a:r>
              <a:rPr lang="en-US" dirty="0" smtClean="0">
                <a:solidFill>
                  <a:srgbClr val="002060"/>
                </a:solidFill>
                <a:latin typeface="Times New Roman" pitchFamily="18" charset="0"/>
                <a:cs typeface="Times New Roman" pitchFamily="18" charset="0"/>
              </a:rPr>
              <a:t>yearly, monthly, or weekly.</a:t>
            </a:r>
            <a:r>
              <a:rPr lang="en-US" dirty="0" smtClean="0">
                <a:solidFill>
                  <a:srgbClr val="00B0F0"/>
                </a:solidFill>
                <a:latin typeface="Times New Roman" pitchFamily="18" charset="0"/>
                <a:cs typeface="Times New Roman" pitchFamily="18" charset="0"/>
              </a:rPr>
              <a:t> Therefore, the accountant gets </a:t>
            </a:r>
            <a:r>
              <a:rPr lang="en-US" dirty="0" smtClean="0">
                <a:solidFill>
                  <a:srgbClr val="002060"/>
                </a:solidFill>
                <a:latin typeface="Times New Roman" pitchFamily="18" charset="0"/>
                <a:cs typeface="Times New Roman" pitchFamily="18" charset="0"/>
              </a:rPr>
              <a:t>enough time to prepare a perfect report.</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itchFamily="18" charset="0"/>
                <a:cs typeface="Times New Roman" pitchFamily="18" charset="0"/>
              </a:rPr>
              <a:t>Advantages of Management Accounting</a:t>
            </a:r>
            <a:endParaRPr lang="mr-IN" dirty="0"/>
          </a:p>
        </p:txBody>
      </p:sp>
      <p:sp>
        <p:nvSpPr>
          <p:cNvPr id="3" name="Content Placeholder 2"/>
          <p:cNvSpPr>
            <a:spLocks noGrp="1"/>
          </p:cNvSpPr>
          <p:nvPr>
            <p:ph idx="1"/>
          </p:nvPr>
        </p:nvSpPr>
        <p:spPr/>
        <p:txBody>
          <a:bodyPr>
            <a:normAutofit fontScale="92500" lnSpcReduction="10000"/>
          </a:bodyPr>
          <a:lstStyle/>
          <a:p>
            <a:pPr algn="just">
              <a:buNone/>
            </a:pPr>
            <a:r>
              <a:rPr lang="en-US" dirty="0" smtClean="0"/>
              <a:t>	</a:t>
            </a:r>
            <a:r>
              <a:rPr lang="en-US" b="1" dirty="0" smtClean="0">
                <a:solidFill>
                  <a:srgbClr val="FF0000"/>
                </a:solidFill>
                <a:latin typeface="Times New Roman" pitchFamily="18" charset="0"/>
                <a:cs typeface="Times New Roman" pitchFamily="18" charset="0"/>
              </a:rPr>
              <a:t>7</a:t>
            </a:r>
            <a:r>
              <a:rPr lang="en-US" b="1" dirty="0">
                <a:solidFill>
                  <a:srgbClr val="FF0000"/>
                </a:solidFill>
                <a:latin typeface="Times New Roman" pitchFamily="18" charset="0"/>
                <a:cs typeface="Times New Roman" pitchFamily="18" charset="0"/>
              </a:rPr>
              <a:t>. Assist in goal completion (Objectives):</a:t>
            </a:r>
          </a:p>
          <a:p>
            <a:pPr algn="just">
              <a:buNone/>
            </a:pPr>
            <a:r>
              <a:rPr lang="en-US" dirty="0" smtClean="0">
                <a:latin typeface="Times New Roman" pitchFamily="18" charset="0"/>
                <a:cs typeface="Times New Roman" pitchFamily="18" charset="0"/>
              </a:rPr>
              <a:t>		</a:t>
            </a:r>
            <a:r>
              <a:rPr lang="en-US" dirty="0" smtClean="0">
                <a:solidFill>
                  <a:schemeClr val="accent6">
                    <a:lumMod val="75000"/>
                  </a:schemeClr>
                </a:solidFill>
                <a:latin typeface="Times New Roman" pitchFamily="18" charset="0"/>
                <a:cs typeface="Times New Roman" pitchFamily="18" charset="0"/>
              </a:rPr>
              <a:t>The </a:t>
            </a:r>
            <a:r>
              <a:rPr lang="en-US" dirty="0">
                <a:solidFill>
                  <a:schemeClr val="accent6">
                    <a:lumMod val="75000"/>
                  </a:schemeClr>
                </a:solidFill>
                <a:latin typeface="Times New Roman" pitchFamily="18" charset="0"/>
                <a:cs typeface="Times New Roman" pitchFamily="18" charset="0"/>
              </a:rPr>
              <a:t>objective of the report presented by the management accountant is </a:t>
            </a:r>
            <a:r>
              <a:rPr lang="en-US" dirty="0">
                <a:solidFill>
                  <a:srgbClr val="002060"/>
                </a:solidFill>
                <a:latin typeface="Times New Roman" pitchFamily="18" charset="0"/>
                <a:cs typeface="Times New Roman" pitchFamily="18" charset="0"/>
              </a:rPr>
              <a:t>to assist in </a:t>
            </a:r>
            <a:r>
              <a:rPr lang="en-US" dirty="0">
                <a:solidFill>
                  <a:srgbClr val="002060"/>
                </a:solidFill>
                <a:latin typeface="Times New Roman" pitchFamily="18" charset="0"/>
                <a:cs typeface="Times New Roman" pitchFamily="18" charset="0"/>
                <a:hlinkClick r:id="rId2"/>
              </a:rPr>
              <a:t>achieving </a:t>
            </a:r>
            <a:r>
              <a:rPr lang="en-US" dirty="0">
                <a:solidFill>
                  <a:schemeClr val="accent6">
                    <a:lumMod val="75000"/>
                  </a:schemeClr>
                </a:solidFill>
                <a:latin typeface="Times New Roman" pitchFamily="18" charset="0"/>
                <a:cs typeface="Times New Roman" pitchFamily="18" charset="0"/>
                <a:hlinkClick r:id="rId2"/>
              </a:rPr>
              <a:t>a long-term goal</a:t>
            </a:r>
            <a:r>
              <a:rPr lang="en-US" dirty="0">
                <a:solidFill>
                  <a:schemeClr val="accent6">
                    <a:lumMod val="75000"/>
                  </a:schemeClr>
                </a:solidFill>
                <a:latin typeface="Times New Roman" pitchFamily="18" charset="0"/>
                <a:cs typeface="Times New Roman" pitchFamily="18" charset="0"/>
              </a:rPr>
              <a:t>. It becomes possible to achieve the goal due to the detailed information of the management accountant, which </a:t>
            </a:r>
            <a:r>
              <a:rPr lang="en-US" dirty="0">
                <a:solidFill>
                  <a:srgbClr val="002060"/>
                </a:solidFill>
                <a:latin typeface="Times New Roman" pitchFamily="18" charset="0"/>
                <a:cs typeface="Times New Roman" pitchFamily="18" charset="0"/>
              </a:rPr>
              <a:t>highlights the strong and weak points of the company</a:t>
            </a:r>
            <a:r>
              <a:rPr lang="en-US" dirty="0">
                <a:solidFill>
                  <a:schemeClr val="accent6">
                    <a:lumMod val="75000"/>
                  </a:schemeClr>
                </a:solidFill>
                <a:latin typeface="Times New Roman" pitchFamily="18" charset="0"/>
                <a:cs typeface="Times New Roman" pitchFamily="18" charset="0"/>
              </a:rPr>
              <a:t>. In addition, this information helps to identify the weakness and takes measures to overcome them.</a:t>
            </a:r>
          </a:p>
          <a:p>
            <a:pPr algn="just">
              <a:buNone/>
            </a:pPr>
            <a:r>
              <a:rPr lang="en-US" dirty="0" smtClean="0">
                <a:latin typeface="Times New Roman" pitchFamily="18" charset="0"/>
                <a:cs typeface="Times New Roman" pitchFamily="18" charset="0"/>
              </a:rPr>
              <a:t>	</a:t>
            </a:r>
            <a:endParaRPr lang="mr-IN"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itchFamily="18" charset="0"/>
                <a:cs typeface="Times New Roman" pitchFamily="18" charset="0"/>
              </a:rPr>
              <a:t>Advantages of Management Accounting</a:t>
            </a:r>
            <a:endParaRPr lang="en-US" dirty="0"/>
          </a:p>
        </p:txBody>
      </p:sp>
      <p:sp>
        <p:nvSpPr>
          <p:cNvPr id="3" name="Content Placeholder 2"/>
          <p:cNvSpPr>
            <a:spLocks noGrp="1"/>
          </p:cNvSpPr>
          <p:nvPr>
            <p:ph idx="1"/>
          </p:nvPr>
        </p:nvSpPr>
        <p:spPr/>
        <p:txBody>
          <a:bodyPr>
            <a:normAutofit fontScale="92500"/>
          </a:bodyPr>
          <a:lstStyle/>
          <a:p>
            <a:pPr algn="just">
              <a:buNone/>
            </a:pPr>
            <a:r>
              <a:rPr lang="en-US" b="1" dirty="0" smtClean="0">
                <a:solidFill>
                  <a:srgbClr val="FF0000"/>
                </a:solidFill>
                <a:latin typeface="Times New Roman" pitchFamily="18" charset="0"/>
                <a:cs typeface="Times New Roman" pitchFamily="18" charset="0"/>
              </a:rPr>
              <a:t>	8. Future prediction from the past result:</a:t>
            </a:r>
          </a:p>
          <a:p>
            <a:pPr algn="just">
              <a:buNone/>
            </a:pPr>
            <a:r>
              <a:rPr lang="en-US" dirty="0" smtClean="0">
                <a:latin typeface="Times New Roman" pitchFamily="18" charset="0"/>
                <a:cs typeface="Times New Roman" pitchFamily="18" charset="0"/>
              </a:rPr>
              <a:t>		</a:t>
            </a:r>
            <a:r>
              <a:rPr lang="en-US" dirty="0" smtClean="0">
                <a:solidFill>
                  <a:srgbClr val="00B0F0"/>
                </a:solidFill>
                <a:latin typeface="Times New Roman" pitchFamily="18" charset="0"/>
                <a:cs typeface="Times New Roman" pitchFamily="18" charset="0"/>
              </a:rPr>
              <a:t>Every new system that evolves for the corporate world has a single motive. It is to attain success in the competitive market. With similar intent, the management accounting system also strives for betterment in performance.</a:t>
            </a:r>
          </a:p>
          <a:p>
            <a:pPr algn="just">
              <a:buNone/>
            </a:pPr>
            <a:r>
              <a:rPr lang="en-US" dirty="0" smtClean="0">
                <a:solidFill>
                  <a:srgbClr val="00B0F0"/>
                </a:solidFill>
                <a:latin typeface="Times New Roman" pitchFamily="18" charset="0"/>
                <a:cs typeface="Times New Roman" pitchFamily="18" charset="0"/>
              </a:rPr>
              <a:t>		Thus, with the </a:t>
            </a:r>
            <a:r>
              <a:rPr lang="en-US" dirty="0" smtClean="0">
                <a:solidFill>
                  <a:srgbClr val="002060"/>
                </a:solidFill>
                <a:latin typeface="Times New Roman" pitchFamily="18" charset="0"/>
                <a:cs typeface="Times New Roman" pitchFamily="18" charset="0"/>
              </a:rPr>
              <a:t>help of given data of the past (of the company), it provides a chance to prepare for better future results.</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110</Words>
  <Application>Microsoft Macintosh PowerPoint</Application>
  <PresentationFormat>On-screen Show (4:3)</PresentationFormat>
  <Paragraphs>76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Advantages of Management Accounting</vt:lpstr>
      <vt:lpstr>Advantages of Management Accounting</vt:lpstr>
      <vt:lpstr>Advantages of Management Accounting</vt:lpstr>
      <vt:lpstr>Advantages of Management Accounting</vt:lpstr>
      <vt:lpstr>Advantages of Management Accounting</vt:lpstr>
      <vt:lpstr>Advantages of Management Accounting</vt:lpstr>
      <vt:lpstr>Advantages of Management Accounting</vt:lpstr>
      <vt:lpstr>Advantages of Management Accounting</vt:lpstr>
      <vt:lpstr>Advantages of Management Accounting</vt:lpstr>
      <vt:lpstr>Advantages of Management Accounting</vt:lpstr>
      <vt:lpstr>LIMITATIONS OF MANAGEMENT ACCOUNTING</vt:lpstr>
      <vt:lpstr>LIMITATIONS OF MANAGEMENT ACCOUNTING</vt:lpstr>
      <vt:lpstr>LIMITATIONS OF MANAGEMENT ACCOUNTING</vt:lpstr>
      <vt:lpstr>LIMITATIONS OF MANAGEMENT ACCOUNTING</vt:lpstr>
      <vt:lpstr>LIMITATIONS OF MANAGEMENT ACCOUNTING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Advantages of Management Accounting</dc:title>
  <dc:creator>atish.kangane@gmail.com</dc:creator>
  <cp:lastModifiedBy>anand</cp:lastModifiedBy>
  <cp:revision>8</cp:revision>
  <dcterms:created xsi:type="dcterms:W3CDTF">2020-07-24T05:15:58Z</dcterms:created>
  <dcterms:modified xsi:type="dcterms:W3CDTF">2021-10-23T01:26:59Z</dcterms:modified>
</cp:coreProperties>
</file>