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3" r:id="rId2"/>
    <p:sldId id="279" r:id="rId3"/>
    <p:sldId id="281" r:id="rId4"/>
    <p:sldId id="280" r:id="rId5"/>
    <p:sldId id="277" r:id="rId6"/>
    <p:sldId id="271" r:id="rId7"/>
    <p:sldId id="270" r:id="rId8"/>
    <p:sldId id="261" r:id="rId9"/>
    <p:sldId id="267" r:id="rId10"/>
    <p:sldId id="268" r:id="rId11"/>
    <p:sldId id="273" r:id="rId12"/>
    <p:sldId id="274" r:id="rId13"/>
    <p:sldId id="260" r:id="rId14"/>
    <p:sldId id="272" r:id="rId15"/>
    <p:sldId id="263" r:id="rId16"/>
    <p:sldId id="278" r:id="rId17"/>
    <p:sldId id="276" r:id="rId18"/>
    <p:sldId id="275" r:id="rId19"/>
    <p:sldId id="264" r:id="rId20"/>
    <p:sldId id="28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86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19/10/21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19/10/21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19/10/21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19/10/21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19/10/21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19/10/21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19/10/21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19/10/21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19/10/21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19/10/21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19/10/21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619672" y="4714184"/>
            <a:ext cx="6048672" cy="923330"/>
          </a:xfrm>
          <a:prstGeom prst="rect">
            <a:avLst/>
          </a:prstGeom>
        </p:spPr>
        <p:txBody>
          <a:bodyPr wrap="square">
            <a:spAutoFit/>
          </a:bodyPr>
          <a:lstStyle/>
          <a:p>
            <a:pPr algn="ctr"/>
            <a:r>
              <a:rPr lang="en-US" dirty="0">
                <a:cs typeface="Times New Roman" charset="0"/>
              </a:rPr>
              <a:t>Dr. </a:t>
            </a:r>
            <a:r>
              <a:rPr lang="en-US" dirty="0" err="1">
                <a:cs typeface="Times New Roman" charset="0"/>
              </a:rPr>
              <a:t>Dhotre</a:t>
            </a:r>
            <a:r>
              <a:rPr lang="en-US" dirty="0">
                <a:cs typeface="Times New Roman" charset="0"/>
              </a:rPr>
              <a:t> A. C</a:t>
            </a:r>
            <a:r>
              <a:rPr lang="en-US" dirty="0" smtClean="0">
                <a:cs typeface="Times New Roman" charset="0"/>
              </a:rPr>
              <a:t>.</a:t>
            </a:r>
          </a:p>
          <a:p>
            <a:pPr algn="ctr"/>
            <a:r>
              <a:rPr lang="en-US" dirty="0">
                <a:cs typeface="Times New Roman" charset="0"/>
              </a:rPr>
              <a:t>Department of </a:t>
            </a:r>
            <a:r>
              <a:rPr lang="en-US" dirty="0" smtClean="0">
                <a:cs typeface="Times New Roman" charset="0"/>
              </a:rPr>
              <a:t>Commerce</a:t>
            </a:r>
          </a:p>
          <a:p>
            <a:pPr algn="ctr"/>
            <a:r>
              <a:rPr lang="en-US" dirty="0" smtClean="0">
                <a:cs typeface="Times New Roman" charset="0"/>
              </a:rPr>
              <a:t>Deogiri College, Aurangabad </a:t>
            </a:r>
            <a:endParaRPr lang="en-IN" dirty="0">
              <a:cs typeface="Times New Roman" charset="0"/>
            </a:endParaRPr>
          </a:p>
        </p:txBody>
      </p:sp>
      <p:pic>
        <p:nvPicPr>
          <p:cNvPr id="5" name="Picture 4"/>
          <p:cNvPicPr/>
          <p:nvPr/>
        </p:nvPicPr>
        <p:blipFill>
          <a:blip r:embed="rId2" cstate="print"/>
          <a:srcRect/>
          <a:stretch>
            <a:fillRect/>
          </a:stretch>
        </p:blipFill>
        <p:spPr bwMode="auto">
          <a:xfrm>
            <a:off x="3491880" y="0"/>
            <a:ext cx="2088232" cy="1556792"/>
          </a:xfrm>
          <a:prstGeom prst="rect">
            <a:avLst/>
          </a:prstGeom>
          <a:noFill/>
          <a:ln w="9525">
            <a:noFill/>
            <a:miter lim="800000"/>
            <a:headEnd/>
            <a:tailEnd/>
          </a:ln>
        </p:spPr>
      </p:pic>
      <p:sp>
        <p:nvSpPr>
          <p:cNvPr id="6" name="Slide Number Placeholder 5"/>
          <p:cNvSpPr>
            <a:spLocks noGrp="1"/>
          </p:cNvSpPr>
          <p:nvPr>
            <p:ph type="sldNum" sz="quarter" idx="4294967295"/>
          </p:nvPr>
        </p:nvSpPr>
        <p:spPr>
          <a:xfrm>
            <a:off x="6553200" y="6356350"/>
            <a:ext cx="2133600" cy="365125"/>
          </a:xfrm>
          <a:prstGeom prst="rect">
            <a:avLst/>
          </a:prstGeom>
        </p:spPr>
        <p:txBody>
          <a:bodyPr/>
          <a:lstStyle/>
          <a:p>
            <a:fld id="{81A67A10-4C4D-4407-A3AD-69F592A36273}" type="slidenum">
              <a:rPr lang="en-IN" smtClean="0"/>
              <a:pPr/>
              <a:t>1</a:t>
            </a:fld>
            <a:endParaRPr lang="en-IN"/>
          </a:p>
        </p:txBody>
      </p:sp>
      <p:pic>
        <p:nvPicPr>
          <p:cNvPr id="8" name="Picture 8" descr="C:\Users\ABC\Desktop\DCA Chmeistry PPT\deogiri-college-dc-aurangaba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977"/>
            <a:ext cx="9144000" cy="295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1620110" y="3212976"/>
            <a:ext cx="5002892" cy="1077218"/>
          </a:xfrm>
          <a:prstGeom prst="rect">
            <a:avLst/>
          </a:prstGeom>
        </p:spPr>
        <p:txBody>
          <a:bodyPr wrap="none">
            <a:spAutoFit/>
          </a:bodyPr>
          <a:lstStyle/>
          <a:p>
            <a:pPr algn="ctr"/>
            <a:r>
              <a:rPr lang="en-IN" sz="3200" b="1" dirty="0" smtClean="0">
                <a:solidFill>
                  <a:srgbClr val="002060"/>
                </a:solidFill>
                <a:cs typeface="Times New Roman" pitchFamily="18" charset="0"/>
              </a:rPr>
              <a:t>Topic :</a:t>
            </a:r>
            <a:r>
              <a:rPr lang="en-US" sz="3200" u="sng" dirty="0">
                <a:solidFill>
                  <a:srgbClr val="FF0000"/>
                </a:solidFill>
                <a:latin typeface="Times New Roman" pitchFamily="18" charset="0"/>
                <a:cs typeface="Times New Roman" pitchFamily="18" charset="0"/>
              </a:rPr>
              <a:t>Financial Accounting</a:t>
            </a:r>
            <a:br>
              <a:rPr lang="en-US" sz="3200" u="sng" dirty="0">
                <a:solidFill>
                  <a:srgbClr val="FF0000"/>
                </a:solidFill>
                <a:latin typeface="Times New Roman" pitchFamily="18" charset="0"/>
                <a:cs typeface="Times New Roman" pitchFamily="18" charset="0"/>
              </a:rPr>
            </a:br>
            <a:endParaRPr lang="en-IN" sz="3200" b="1" dirty="0">
              <a:solidFill>
                <a:srgbClr val="002060"/>
              </a:solidFill>
            </a:endParaRPr>
          </a:p>
        </p:txBody>
      </p:sp>
    </p:spTree>
    <p:extLst>
      <p:ext uri="{BB962C8B-B14F-4D97-AF65-F5344CB8AC3E}">
        <p14:creationId xmlns:p14="http://schemas.microsoft.com/office/powerpoint/2010/main" val="2904975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pitchFamily="18" charset="0"/>
                <a:cs typeface="Times New Roman" pitchFamily="18" charset="0"/>
              </a:rPr>
              <a:t>Distinction Between Accounting And Accountancy</a:t>
            </a:r>
            <a:endParaRPr lang="mr-IN" sz="3600" dirty="0">
              <a:latin typeface="Times New Roman" pitchFamily="18" charset="0"/>
            </a:endParaRPr>
          </a:p>
        </p:txBody>
      </p:sp>
      <p:sp>
        <p:nvSpPr>
          <p:cNvPr id="3" name="Content Placeholder 2"/>
          <p:cNvSpPr>
            <a:spLocks noGrp="1"/>
          </p:cNvSpPr>
          <p:nvPr>
            <p:ph idx="1"/>
          </p:nvPr>
        </p:nvSpPr>
        <p:spPr>
          <a:xfrm>
            <a:off x="381000" y="1752600"/>
            <a:ext cx="8305800" cy="4702208"/>
          </a:xfrm>
        </p:spPr>
        <p:txBody>
          <a:bodyPr>
            <a:noAutofit/>
          </a:bodyPr>
          <a:lstStyle/>
          <a:p>
            <a:pPr algn="just"/>
            <a:r>
              <a:rPr lang="en-US" sz="3200" dirty="0" smtClean="0">
                <a:latin typeface="Times New Roman" pitchFamily="18" charset="0"/>
                <a:cs typeface="Times New Roman" pitchFamily="18" charset="0"/>
              </a:rPr>
              <a:t>Although in practice Accountancy and Accounting are used interchangeably yet there is a thin line of demarcation between them. The word Accountancy is used for the profession of accountants - who do the work of accounting and are knowledgeable persons. </a:t>
            </a:r>
          </a:p>
          <a:p>
            <a:pPr algn="just"/>
            <a:r>
              <a:rPr lang="en-US" sz="3200" dirty="0" smtClean="0">
                <a:latin typeface="Times New Roman" pitchFamily="18" charset="0"/>
                <a:cs typeface="Times New Roman" pitchFamily="18" charset="0"/>
              </a:rPr>
              <a:t>The word accounting tries to explain the nature of the work of the accountants (professionals) and the word Accountancy refers to the profession these people adopt.</a:t>
            </a:r>
            <a:endParaRPr lang="mr-IN" sz="3200" dirty="0">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104106"/>
          </a:xfrm>
        </p:spPr>
        <p:txBody>
          <a:bodyPr>
            <a:normAutofit fontScale="90000"/>
          </a:bodyPr>
          <a:lstStyle/>
          <a:p>
            <a:r>
              <a:rPr lang="en-US" b="1" dirty="0" smtClean="0">
                <a:latin typeface="Times New Roman" pitchFamily="18" charset="0"/>
                <a:cs typeface="Times New Roman" pitchFamily="18" charset="0"/>
              </a:rPr>
              <a:t>Nature of Financial Accounting</a:t>
            </a:r>
            <a:br>
              <a:rPr lang="en-US" b="1" dirty="0" smtClean="0">
                <a:latin typeface="Times New Roman" pitchFamily="18" charset="0"/>
                <a:cs typeface="Times New Roman" pitchFamily="18" charset="0"/>
              </a:rPr>
            </a:br>
            <a:endParaRPr lang="mr-IN" dirty="0">
              <a:latin typeface="Times New Roman" pitchFamily="18" charset="0"/>
            </a:endParaRPr>
          </a:p>
        </p:txBody>
      </p:sp>
      <p:sp>
        <p:nvSpPr>
          <p:cNvPr id="3" name="Content Placeholder 2"/>
          <p:cNvSpPr>
            <a:spLocks noGrp="1"/>
          </p:cNvSpPr>
          <p:nvPr>
            <p:ph idx="1"/>
          </p:nvPr>
        </p:nvSpPr>
        <p:spPr>
          <a:xfrm>
            <a:off x="228600" y="1143000"/>
            <a:ext cx="8915400" cy="5410200"/>
          </a:xfrm>
        </p:spPr>
        <p:txBody>
          <a:bodyPr>
            <a:noAutofit/>
          </a:bodyPr>
          <a:lstStyle/>
          <a:p>
            <a:r>
              <a:rPr lang="en-US" sz="2400" b="1" dirty="0" smtClean="0">
                <a:latin typeface="Times New Roman" pitchFamily="18" charset="0"/>
                <a:cs typeface="Times New Roman" pitchFamily="18" charset="0"/>
              </a:rPr>
              <a:t>Accounting Is First Step</a:t>
            </a:r>
          </a:p>
          <a:p>
            <a:pPr>
              <a:buNone/>
            </a:pPr>
            <a:r>
              <a:rPr lang="en-US" sz="2400" dirty="0" smtClean="0">
                <a:latin typeface="Times New Roman" pitchFamily="18" charset="0"/>
                <a:cs typeface="Times New Roman" pitchFamily="18" charset="0"/>
              </a:rPr>
              <a:t>	Accounting is start when a financial transaction take place. It records the financial transaction after that communicates this information to its users. then the user this information for their decision making.</a:t>
            </a:r>
          </a:p>
          <a:p>
            <a:r>
              <a:rPr lang="en-US" sz="2400" b="1" dirty="0" smtClean="0">
                <a:latin typeface="Times New Roman" pitchFamily="18" charset="0"/>
                <a:cs typeface="Times New Roman" pitchFamily="18" charset="0"/>
              </a:rPr>
              <a:t>Accounting Is An Art And Science:</a:t>
            </a:r>
          </a:p>
          <a:p>
            <a:r>
              <a:rPr lang="en-US" sz="2400" b="1" dirty="0" smtClean="0">
                <a:latin typeface="Times New Roman" pitchFamily="18" charset="0"/>
                <a:cs typeface="Times New Roman" pitchFamily="18" charset="0"/>
              </a:rPr>
              <a:t>Accounting Is A Process</a:t>
            </a:r>
          </a:p>
          <a:p>
            <a:r>
              <a:rPr lang="en-US" sz="2400" b="1" dirty="0" smtClean="0">
                <a:latin typeface="Times New Roman" pitchFamily="18" charset="0"/>
                <a:cs typeface="Times New Roman" pitchFamily="18" charset="0"/>
              </a:rPr>
              <a:t>Accounting Deals With Financial Transactions Only</a:t>
            </a:r>
          </a:p>
          <a:p>
            <a:pPr>
              <a:buNone/>
            </a:pPr>
            <a:r>
              <a:rPr lang="en-US" sz="2400" dirty="0" smtClean="0">
                <a:latin typeface="Times New Roman" pitchFamily="18" charset="0"/>
                <a:cs typeface="Times New Roman" pitchFamily="18" charset="0"/>
              </a:rPr>
              <a:t>	Financial accounting is considering only monetary transactions. It does not take into account various non-financial aspects such as market competition, economic conditions, government rules, and regulations, etc.</a:t>
            </a:r>
          </a:p>
          <a:p>
            <a:endParaRPr lang="mr-IN" sz="2000"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875506"/>
          </a:xfrm>
        </p:spPr>
        <p:txBody>
          <a:bodyPr>
            <a:normAutofit fontScale="90000"/>
          </a:bodyPr>
          <a:lstStyle/>
          <a:p>
            <a:r>
              <a:rPr lang="en-US" b="1" dirty="0" smtClean="0">
                <a:latin typeface="Times New Roman" pitchFamily="18" charset="0"/>
                <a:cs typeface="Times New Roman" pitchFamily="18" charset="0"/>
              </a:rPr>
              <a:t>Nature of Financial Accounting</a:t>
            </a:r>
            <a:br>
              <a:rPr lang="en-US" b="1" dirty="0" smtClean="0">
                <a:latin typeface="Times New Roman" pitchFamily="18" charset="0"/>
                <a:cs typeface="Times New Roman" pitchFamily="18" charset="0"/>
              </a:rPr>
            </a:br>
            <a:endParaRPr lang="mr-IN" dirty="0">
              <a:latin typeface="Times New Roman" pitchFamily="18" charset="0"/>
            </a:endParaRPr>
          </a:p>
        </p:txBody>
      </p:sp>
      <p:sp>
        <p:nvSpPr>
          <p:cNvPr id="3" name="Content Placeholder 2"/>
          <p:cNvSpPr>
            <a:spLocks noGrp="1"/>
          </p:cNvSpPr>
          <p:nvPr>
            <p:ph idx="1"/>
          </p:nvPr>
        </p:nvSpPr>
        <p:spPr>
          <a:xfrm>
            <a:off x="457200" y="1066800"/>
            <a:ext cx="8458200" cy="5791200"/>
          </a:xfrm>
        </p:spPr>
        <p:txBody>
          <a:bodyPr>
            <a:normAutofit/>
          </a:bodyPr>
          <a:lstStyle/>
          <a:p>
            <a:r>
              <a:rPr lang="en-US" sz="2800" b="1" dirty="0" smtClean="0">
                <a:latin typeface="Times New Roman" pitchFamily="18" charset="0"/>
                <a:cs typeface="Times New Roman" pitchFamily="18" charset="0"/>
              </a:rPr>
              <a:t>Historic In Nature</a:t>
            </a:r>
          </a:p>
          <a:p>
            <a:r>
              <a:rPr lang="en-US" sz="2800" dirty="0" smtClean="0">
                <a:latin typeface="Times New Roman" pitchFamily="18" charset="0"/>
                <a:cs typeface="Times New Roman" pitchFamily="18" charset="0"/>
              </a:rPr>
              <a:t>Financial accounting considers only those transactions which are of historic nature. day-to-day activities transactions are recorded and the information is provided after a period of time. All financial decisions of the future are taken on the basis of this past information</a:t>
            </a:r>
          </a:p>
          <a:p>
            <a:r>
              <a:rPr lang="en-US" sz="2800" b="1" dirty="0" smtClean="0">
                <a:latin typeface="Times New Roman" pitchFamily="18" charset="0"/>
                <a:cs typeface="Times New Roman" pitchFamily="18" charset="0"/>
              </a:rPr>
              <a:t>Records Actual Cost</a:t>
            </a:r>
          </a:p>
          <a:p>
            <a:r>
              <a:rPr lang="en-US" sz="2800" dirty="0" smtClean="0">
                <a:latin typeface="Times New Roman" pitchFamily="18" charset="0"/>
                <a:cs typeface="Times New Roman" pitchFamily="18" charset="0"/>
              </a:rPr>
              <a:t>Financial accounting records the actual cost of the transaction and does not consider the price fluctuations taking place from time to time. It records the historical cost or the actual cost of the assets or liability.</a:t>
            </a:r>
          </a:p>
          <a:p>
            <a:endParaRPr lang="mr-IN"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effectLst>
            <a:outerShdw dist="35921" dir="2700000" algn="ctr" rotWithShape="0">
              <a:schemeClr val="bg2"/>
            </a:outerShdw>
          </a:effectLst>
        </p:spPr>
        <p:txBody>
          <a:bodyPr lIns="90488" tIns="44450" rIns="90488" bIns="44450" anchor="b"/>
          <a:lstStyle/>
          <a:p>
            <a:pPr>
              <a:defRPr/>
            </a:pPr>
            <a:r>
              <a:rPr lang="en-US" dirty="0" smtClean="0"/>
              <a:t>The Basic Accounting Equation</a:t>
            </a:r>
          </a:p>
        </p:txBody>
      </p:sp>
      <p:sp>
        <p:nvSpPr>
          <p:cNvPr id="5123" name="Rectangle 3"/>
          <p:cNvSpPr>
            <a:spLocks noGrp="1" noChangeArrowheads="1"/>
          </p:cNvSpPr>
          <p:nvPr>
            <p:ph idx="1"/>
          </p:nvPr>
        </p:nvSpPr>
        <p:spPr>
          <a:noFill/>
        </p:spPr>
        <p:txBody>
          <a:bodyPr lIns="90488" tIns="44450" rIns="90488" bIns="44450"/>
          <a:lstStyle/>
          <a:p>
            <a:r>
              <a:rPr lang="en-US" smtClean="0"/>
              <a:t>Financial accounting is based upon the accounting equation.</a:t>
            </a:r>
          </a:p>
          <a:p>
            <a:pPr algn="ctr">
              <a:spcBef>
                <a:spcPct val="50000"/>
              </a:spcBef>
              <a:spcAft>
                <a:spcPct val="50000"/>
              </a:spcAft>
              <a:buFontTx/>
              <a:buNone/>
            </a:pPr>
            <a:r>
              <a:rPr lang="en-US" b="1" i="1" smtClean="0">
                <a:solidFill>
                  <a:srgbClr val="993300"/>
                </a:solidFill>
                <a:latin typeface="Arial" pitchFamily="34" charset="0"/>
              </a:rPr>
              <a:t>Assets = Liabilities + Owners' Equity </a:t>
            </a:r>
            <a:endParaRPr lang="en-US" b="1" i="1" smtClean="0">
              <a:latin typeface="Arial" pitchFamily="34" charset="0"/>
            </a:endParaRPr>
          </a:p>
          <a:p>
            <a:pPr lvl="1"/>
            <a:r>
              <a:rPr lang="en-US" smtClean="0"/>
              <a:t>This is a mathematical equation which must balance.  </a:t>
            </a:r>
          </a:p>
          <a:p>
            <a:pPr lvl="1"/>
            <a:r>
              <a:rPr lang="en-US" smtClean="0"/>
              <a:t>If assets total $300 and liabilities total $200, then owners' equity must be $100.</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left)">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wipe(left)">
                                      <p:cBhvr>
                                        <p:cTn id="12" dur="500"/>
                                        <p:tgtEl>
                                          <p:spTgt spid="51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wipe(left)">
                                      <p:cBhvr>
                                        <p:cTn id="17" dur="500"/>
                                        <p:tgtEl>
                                          <p:spTgt spid="51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wipe(left)">
                                      <p:cBhvr>
                                        <p:cTn id="22" dur="500"/>
                                        <p:tgtEl>
                                          <p:spTgt spid="5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153400" cy="646906"/>
          </a:xfrm>
        </p:spPr>
        <p:txBody>
          <a:bodyPr>
            <a:normAutofit fontScale="90000"/>
          </a:bodyPr>
          <a:lstStyle/>
          <a:p>
            <a:r>
              <a:rPr lang="en-US" b="1" dirty="0" smtClean="0"/>
              <a:t>Basis of Accounting</a:t>
            </a:r>
            <a:endParaRPr lang="mr-IN" dirty="0"/>
          </a:p>
        </p:txBody>
      </p:sp>
      <p:sp>
        <p:nvSpPr>
          <p:cNvPr id="3" name="Content Placeholder 2"/>
          <p:cNvSpPr>
            <a:spLocks noGrp="1"/>
          </p:cNvSpPr>
          <p:nvPr>
            <p:ph idx="1"/>
          </p:nvPr>
        </p:nvSpPr>
        <p:spPr>
          <a:xfrm>
            <a:off x="152400" y="990600"/>
            <a:ext cx="8991600" cy="5867400"/>
          </a:xfrm>
        </p:spPr>
        <p:txBody>
          <a:bodyPr>
            <a:normAutofit/>
          </a:bodyPr>
          <a:lstStyle/>
          <a:p>
            <a:r>
              <a:rPr lang="en-US" sz="2800" b="1" dirty="0" smtClean="0">
                <a:latin typeface="Times New Roman" pitchFamily="18" charset="0"/>
                <a:cs typeface="Times New Roman" pitchFamily="18" charset="0"/>
              </a:rPr>
              <a:t>Cash Basis: All the transactions of business which take place in cash are called Cash transactions.</a:t>
            </a:r>
          </a:p>
          <a:p>
            <a:pPr>
              <a:buNone/>
            </a:pP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In this method, an expense is recorded only when it is actually paid in cash. Similarly, an income is booked only when it is actually received in cash. </a:t>
            </a:r>
            <a:endParaRPr lang="en-US" sz="2800" b="1" dirty="0" smtClean="0">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Accrual Basis: Both Cash and Credit transactions are recorded in this system of accounting. </a:t>
            </a:r>
          </a:p>
          <a:p>
            <a:pPr>
              <a:buNone/>
            </a:pPr>
            <a:r>
              <a:rPr lang="en-US" sz="2800" b="1" dirty="0" smtClean="0">
                <a:latin typeface="Times New Roman" pitchFamily="18" charset="0"/>
                <a:cs typeface="Times New Roman" pitchFamily="18" charset="0"/>
              </a:rPr>
              <a:t>	In the Accrual basis</a:t>
            </a:r>
            <a:r>
              <a:rPr lang="en-US" sz="2800" dirty="0" smtClean="0">
                <a:latin typeface="Times New Roman" pitchFamily="18" charset="0"/>
                <a:cs typeface="Times New Roman" pitchFamily="18" charset="0"/>
              </a:rPr>
              <a:t> of accounting, transactions are recorded as and when they occur. Incomes are recorded when they are earned, irrespective of whether the cash has been received or not. </a:t>
            </a:r>
            <a:endParaRPr lang="mr-IN" sz="2800" dirty="0">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153400" cy="951706"/>
          </a:xfrm>
        </p:spPr>
        <p:txBody>
          <a:bodyPr/>
          <a:lstStyle/>
          <a:p>
            <a:r>
              <a:rPr lang="en-US" sz="4000" b="1" dirty="0" smtClean="0">
                <a:latin typeface="Times New Roman" pitchFamily="18" charset="0"/>
                <a:cs typeface="Times New Roman" pitchFamily="18" charset="0"/>
              </a:rPr>
              <a:t>Objectives of Accountancy</a:t>
            </a:r>
            <a:r>
              <a:rPr lang="en-US" b="1" dirty="0" smtClean="0"/>
              <a:t>:</a:t>
            </a:r>
            <a:endParaRPr lang="mr-IN" dirty="0"/>
          </a:p>
        </p:txBody>
      </p:sp>
      <p:sp>
        <p:nvSpPr>
          <p:cNvPr id="3" name="Content Placeholder 2"/>
          <p:cNvSpPr>
            <a:spLocks noGrp="1"/>
          </p:cNvSpPr>
          <p:nvPr>
            <p:ph idx="1"/>
          </p:nvPr>
        </p:nvSpPr>
        <p:spPr>
          <a:xfrm>
            <a:off x="381000" y="1219200"/>
            <a:ext cx="8305800" cy="4953000"/>
          </a:xfrm>
        </p:spPr>
        <p:txBody>
          <a:bodyPr>
            <a:normAutofit fontScale="92500" lnSpcReduction="10000"/>
          </a:bodyPr>
          <a:lstStyle/>
          <a:p>
            <a:r>
              <a:rPr lang="en-US" dirty="0" smtClean="0">
                <a:latin typeface="Times New Roman" pitchFamily="18" charset="0"/>
                <a:cs typeface="Times New Roman" pitchFamily="18" charset="0"/>
              </a:rPr>
              <a:t>Ascertain the Profit or Loss of a business for a particular accounting period.</a:t>
            </a:r>
          </a:p>
          <a:p>
            <a:r>
              <a:rPr lang="en-US" dirty="0" smtClean="0">
                <a:latin typeface="Times New Roman" pitchFamily="18" charset="0"/>
                <a:cs typeface="Times New Roman" pitchFamily="18" charset="0"/>
              </a:rPr>
              <a:t>To establish the financial position of a business during a given accounting period</a:t>
            </a:r>
          </a:p>
          <a:p>
            <a:r>
              <a:rPr lang="en-US" dirty="0" smtClean="0">
                <a:latin typeface="Times New Roman" pitchFamily="18" charset="0"/>
                <a:cs typeface="Times New Roman" pitchFamily="18" charset="0"/>
              </a:rPr>
              <a:t>Arrive at the Total Capital on any given date.</a:t>
            </a:r>
          </a:p>
          <a:p>
            <a:r>
              <a:rPr lang="en-US" dirty="0" smtClean="0">
                <a:latin typeface="Times New Roman" pitchFamily="18" charset="0"/>
                <a:cs typeface="Times New Roman" pitchFamily="18" charset="0"/>
              </a:rPr>
              <a:t>Determine the positions of Assets and Liabilities on any given date.</a:t>
            </a:r>
          </a:p>
          <a:p>
            <a:r>
              <a:rPr lang="en-US" dirty="0" smtClean="0">
                <a:latin typeface="Times New Roman" pitchFamily="18" charset="0"/>
                <a:cs typeface="Times New Roman" pitchFamily="18" charset="0"/>
              </a:rPr>
              <a:t>Identify and keep a check on any frauds and misappropriations of money.</a:t>
            </a:r>
          </a:p>
          <a:p>
            <a:r>
              <a:rPr lang="en-US" dirty="0" smtClean="0">
                <a:latin typeface="Times New Roman" pitchFamily="18" charset="0"/>
                <a:cs typeface="Times New Roman" pitchFamily="18" charset="0"/>
              </a:rPr>
              <a:t>Spot the various errors and rectify them by passing the necessary entries.</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lstStyle/>
          <a:p>
            <a:r>
              <a:rPr lang="en-US" b="1" dirty="0" smtClean="0">
                <a:latin typeface="Times New Roman" pitchFamily="18" charset="0"/>
                <a:cs typeface="Times New Roman" pitchFamily="18" charset="0"/>
              </a:rPr>
              <a:t>Objectives of Accountancy:</a:t>
            </a:r>
            <a:endParaRPr lang="mr-IN" dirty="0">
              <a:latin typeface="Times New Roman" pitchFamily="18" charset="0"/>
            </a:endParaRPr>
          </a:p>
        </p:txBody>
      </p:sp>
      <p:sp>
        <p:nvSpPr>
          <p:cNvPr id="3" name="Content Placeholder 2"/>
          <p:cNvSpPr>
            <a:spLocks noGrp="1"/>
          </p:cNvSpPr>
          <p:nvPr>
            <p:ph idx="1"/>
          </p:nvPr>
        </p:nvSpPr>
        <p:spPr>
          <a:xfrm>
            <a:off x="457200" y="1371600"/>
            <a:ext cx="8229600" cy="5083208"/>
          </a:xfrm>
        </p:spPr>
        <p:txBody>
          <a:bodyPr>
            <a:normAutofit fontScale="92500"/>
          </a:bodyPr>
          <a:lstStyle/>
          <a:p>
            <a:r>
              <a:rPr lang="en-US" dirty="0" smtClean="0"/>
              <a:t> </a:t>
            </a:r>
            <a:r>
              <a:rPr lang="en-US" dirty="0" smtClean="0">
                <a:latin typeface="Times New Roman" pitchFamily="18" charset="0"/>
                <a:cs typeface="Times New Roman" pitchFamily="18" charset="0"/>
              </a:rPr>
              <a:t>Verify the arithmetic accuracy of the books of accounts.</a:t>
            </a:r>
          </a:p>
          <a:p>
            <a:r>
              <a:rPr lang="en-US" dirty="0" smtClean="0">
                <a:latin typeface="Times New Roman" pitchFamily="18" charset="0"/>
                <a:cs typeface="Times New Roman" pitchFamily="18" charset="0"/>
              </a:rPr>
              <a:t>Compute the cost of production.</a:t>
            </a:r>
          </a:p>
          <a:p>
            <a:r>
              <a:rPr lang="en-US" dirty="0" smtClean="0">
                <a:latin typeface="Times New Roman" pitchFamily="18" charset="0"/>
                <a:cs typeface="Times New Roman" pitchFamily="18" charset="0"/>
              </a:rPr>
              <a:t>Facilitate the management in decision making by providing accounting ratios, reports and relevant data.</a:t>
            </a:r>
          </a:p>
          <a:p>
            <a:r>
              <a:rPr lang="en-US" dirty="0" smtClean="0">
                <a:latin typeface="Times New Roman" pitchFamily="18" charset="0"/>
                <a:cs typeface="Times New Roman" pitchFamily="18" charset="0"/>
              </a:rPr>
              <a:t>Facilitate the management in preparing, </a:t>
            </a:r>
            <a:r>
              <a:rPr lang="en-US" dirty="0" err="1" smtClean="0">
                <a:latin typeface="Times New Roman" pitchFamily="18" charset="0"/>
                <a:cs typeface="Times New Roman" pitchFamily="18" charset="0"/>
              </a:rPr>
              <a:t>analysing</a:t>
            </a:r>
            <a:r>
              <a:rPr lang="en-US" dirty="0" smtClean="0">
                <a:latin typeface="Times New Roman" pitchFamily="18" charset="0"/>
                <a:cs typeface="Times New Roman" pitchFamily="18" charset="0"/>
              </a:rPr>
              <a:t> and controlling the cash flows of the business.</a:t>
            </a:r>
          </a:p>
          <a:p>
            <a:r>
              <a:rPr lang="en-US" dirty="0" smtClean="0">
                <a:latin typeface="Times New Roman" pitchFamily="18" charset="0"/>
                <a:cs typeface="Times New Roman" pitchFamily="18" charset="0"/>
              </a:rPr>
              <a:t>Help the management form policies for controlling cost, preparation of quotation for competitive supply</a:t>
            </a:r>
            <a:endParaRPr lang="mr-IN" dirty="0" smtClean="0">
              <a:latin typeface="Times New Roman" pitchFamily="18" charset="0"/>
            </a:endParaRPr>
          </a:p>
          <a:p>
            <a:endParaRPr lang="mr-IN"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Times New Roman" pitchFamily="18" charset="0"/>
                <a:cs typeface="Times New Roman" pitchFamily="18" charset="0"/>
              </a:rPr>
              <a:t>Scope of Financial Accounting</a:t>
            </a:r>
            <a:br>
              <a:rPr lang="en-US" b="1" dirty="0" smtClean="0">
                <a:latin typeface="Times New Roman" pitchFamily="18" charset="0"/>
                <a:cs typeface="Times New Roman" pitchFamily="18" charset="0"/>
              </a:rPr>
            </a:br>
            <a:endParaRPr lang="mr-IN" dirty="0">
              <a:latin typeface="Times New Roman" pitchFamily="18" charset="0"/>
            </a:endParaRPr>
          </a:p>
        </p:txBody>
      </p:sp>
      <p:sp>
        <p:nvSpPr>
          <p:cNvPr id="3" name="Content Placeholder 2"/>
          <p:cNvSpPr>
            <a:spLocks noGrp="1"/>
          </p:cNvSpPr>
          <p:nvPr>
            <p:ph idx="1"/>
          </p:nvPr>
        </p:nvSpPr>
        <p:spPr>
          <a:xfrm>
            <a:off x="457200" y="1295400"/>
            <a:ext cx="8229600" cy="4830763"/>
          </a:xfrm>
        </p:spPr>
        <p:txBody>
          <a:bodyPr>
            <a:normAutofit fontScale="25000" lnSpcReduction="20000"/>
          </a:bodyPr>
          <a:lstStyle/>
          <a:p>
            <a:pPr>
              <a:lnSpc>
                <a:spcPct val="170000"/>
              </a:lnSpc>
            </a:pPr>
            <a:r>
              <a:rPr lang="en-US" sz="11200" b="1" dirty="0" smtClean="0">
                <a:latin typeface="Times New Roman" pitchFamily="18" charset="0"/>
                <a:cs typeface="Times New Roman" pitchFamily="18" charset="0"/>
              </a:rPr>
              <a:t>Records Financial Transactions</a:t>
            </a:r>
          </a:p>
          <a:p>
            <a:pPr>
              <a:lnSpc>
                <a:spcPct val="170000"/>
              </a:lnSpc>
            </a:pPr>
            <a:r>
              <a:rPr lang="en-US" sz="11200" b="1" dirty="0" smtClean="0">
                <a:latin typeface="Times New Roman" pitchFamily="18" charset="0"/>
                <a:cs typeface="Times New Roman" pitchFamily="18" charset="0"/>
              </a:rPr>
              <a:t>Classify And Summarize Information</a:t>
            </a:r>
          </a:p>
          <a:p>
            <a:pPr>
              <a:lnSpc>
                <a:spcPct val="170000"/>
              </a:lnSpc>
            </a:pPr>
            <a:r>
              <a:rPr lang="en-US" sz="11200" b="1" dirty="0" smtClean="0">
                <a:latin typeface="Times New Roman" pitchFamily="18" charset="0"/>
                <a:cs typeface="Times New Roman" pitchFamily="18" charset="0"/>
              </a:rPr>
              <a:t>Prepares Financial Statements</a:t>
            </a:r>
          </a:p>
          <a:p>
            <a:pPr>
              <a:lnSpc>
                <a:spcPct val="170000"/>
              </a:lnSpc>
            </a:pPr>
            <a:r>
              <a:rPr lang="en-US" sz="11200" b="1" dirty="0" smtClean="0">
                <a:latin typeface="Times New Roman" pitchFamily="18" charset="0"/>
                <a:cs typeface="Times New Roman" pitchFamily="18" charset="0"/>
              </a:rPr>
              <a:t>Interprets Financial Information</a:t>
            </a:r>
          </a:p>
          <a:p>
            <a:pPr>
              <a:lnSpc>
                <a:spcPct val="170000"/>
              </a:lnSpc>
            </a:pPr>
            <a:r>
              <a:rPr lang="en-US" sz="11200" b="1" dirty="0" smtClean="0">
                <a:latin typeface="Times New Roman" pitchFamily="18" charset="0"/>
                <a:cs typeface="Times New Roman" pitchFamily="18" charset="0"/>
              </a:rPr>
              <a:t>Communicates All Outcomes</a:t>
            </a:r>
          </a:p>
          <a:p>
            <a:pPr>
              <a:lnSpc>
                <a:spcPct val="170000"/>
              </a:lnSpc>
            </a:pPr>
            <a:r>
              <a:rPr lang="en-US" sz="11200" b="1" dirty="0" smtClean="0">
                <a:latin typeface="Times New Roman" pitchFamily="18" charset="0"/>
                <a:cs typeface="Times New Roman" pitchFamily="18" charset="0"/>
              </a:rPr>
              <a:t>Determines And Maintains Financial Position</a:t>
            </a:r>
          </a:p>
          <a:p>
            <a:pPr>
              <a:buNone/>
            </a:pP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mr-IN"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itchFamily="18" charset="0"/>
                <a:cs typeface="Times New Roman" pitchFamily="18" charset="0"/>
              </a:rPr>
              <a:t>Importance of Accounting </a:t>
            </a:r>
            <a:endParaRPr lang="mr-IN" sz="4000" dirty="0">
              <a:latin typeface="Times New Roman" pitchFamily="18" charset="0"/>
            </a:endParaRPr>
          </a:p>
        </p:txBody>
      </p:sp>
      <p:sp>
        <p:nvSpPr>
          <p:cNvPr id="3" name="Content Placeholder 2"/>
          <p:cNvSpPr>
            <a:spLocks noGrp="1"/>
          </p:cNvSpPr>
          <p:nvPr>
            <p:ph idx="1"/>
          </p:nvPr>
        </p:nvSpPr>
        <p:spPr>
          <a:xfrm>
            <a:off x="228600" y="1447800"/>
            <a:ext cx="8458200" cy="5007008"/>
          </a:xfrm>
        </p:spPr>
        <p:txBody>
          <a:bodyPr>
            <a:normAutofit lnSpcReduction="10000"/>
          </a:bodyPr>
          <a:lstStyle/>
          <a:p>
            <a:r>
              <a:rPr lang="en-US" dirty="0" smtClean="0">
                <a:latin typeface="Times New Roman" pitchFamily="18" charset="0"/>
                <a:cs typeface="Times New Roman" pitchFamily="18" charset="0"/>
              </a:rPr>
              <a:t>Financial Statements</a:t>
            </a:r>
          </a:p>
          <a:p>
            <a:pPr marL="514350" indent="-514350">
              <a:buNone/>
            </a:pPr>
            <a:r>
              <a:rPr lang="en-US" dirty="0" smtClean="0">
                <a:latin typeface="Times New Roman" pitchFamily="18" charset="0"/>
                <a:cs typeface="Times New Roman" pitchFamily="18" charset="0"/>
              </a:rPr>
              <a:t>	These are reports that summarize the financial performance </a:t>
            </a:r>
          </a:p>
          <a:p>
            <a:pPr marL="514350" indent="-514350">
              <a:buNone/>
            </a:pPr>
            <a:r>
              <a:rPr lang="en-US" dirty="0" smtClean="0">
                <a:latin typeface="Times New Roman" pitchFamily="18" charset="0"/>
                <a:cs typeface="Times New Roman" pitchFamily="18" charset="0"/>
              </a:rPr>
              <a:t>	These reports indicate the business economic growth </a:t>
            </a:r>
          </a:p>
          <a:p>
            <a:pPr marL="514350" indent="-514350"/>
            <a:r>
              <a:rPr lang="en-US" dirty="0" smtClean="0">
                <a:latin typeface="Times New Roman" pitchFamily="18" charset="0"/>
                <a:cs typeface="Times New Roman" pitchFamily="18" charset="0"/>
              </a:rPr>
              <a:t>Annual reports </a:t>
            </a:r>
          </a:p>
          <a:p>
            <a:pPr marL="514350" indent="-514350" algn="just">
              <a:buNone/>
            </a:pPr>
            <a:r>
              <a:rPr lang="en-US" dirty="0" smtClean="0">
                <a:latin typeface="Times New Roman" pitchFamily="18" charset="0"/>
                <a:cs typeface="Times New Roman" pitchFamily="18" charset="0"/>
              </a:rPr>
              <a:t>	financial statements are provided to the shareholders and potential investors in the form of annual reports </a:t>
            </a:r>
          </a:p>
          <a:p>
            <a:pPr marL="514350" indent="-514350">
              <a:buNone/>
            </a:pPr>
            <a:r>
              <a:rPr lang="en-US" dirty="0" smtClean="0">
                <a:latin typeface="Times New Roman" pitchFamily="18" charset="0"/>
                <a:cs typeface="Times New Roman" pitchFamily="18" charset="0"/>
              </a:rPr>
              <a:t> </a:t>
            </a:r>
          </a:p>
          <a:p>
            <a:pPr marL="514350" indent="-514350">
              <a:buNone/>
            </a:pPr>
            <a:endParaRPr lang="mr-IN"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itchFamily="18" charset="0"/>
                <a:cs typeface="Times New Roman" pitchFamily="18" charset="0"/>
              </a:rPr>
              <a:t>Importance of Accounting </a:t>
            </a:r>
            <a:endParaRPr lang="mr-IN" sz="4000" dirty="0">
              <a:latin typeface="Times New Roman" pitchFamily="18" charset="0"/>
            </a:endParaRPr>
          </a:p>
        </p:txBody>
      </p:sp>
      <p:sp>
        <p:nvSpPr>
          <p:cNvPr id="3" name="Content Placeholder 2"/>
          <p:cNvSpPr>
            <a:spLocks noGrp="1"/>
          </p:cNvSpPr>
          <p:nvPr>
            <p:ph idx="1"/>
          </p:nvPr>
        </p:nvSpPr>
        <p:spPr>
          <a:xfrm>
            <a:off x="381000" y="1752600"/>
            <a:ext cx="8382000" cy="5943600"/>
          </a:xfrm>
        </p:spPr>
        <p:txBody>
          <a:bodyPr/>
          <a:lstStyle/>
          <a:p>
            <a:r>
              <a:rPr lang="en-US" sz="3600" dirty="0" smtClean="0">
                <a:latin typeface="Times New Roman" pitchFamily="18" charset="0"/>
                <a:cs typeface="Times New Roman" pitchFamily="18" charset="0"/>
              </a:rPr>
              <a:t>Accountability</a:t>
            </a:r>
          </a:p>
          <a:p>
            <a:pPr lvl="1">
              <a:buNone/>
            </a:pPr>
            <a:r>
              <a:rPr lang="en-US" sz="3200" dirty="0" smtClean="0">
                <a:latin typeface="Times New Roman" pitchFamily="18" charset="0"/>
                <a:cs typeface="Times New Roman" pitchFamily="18" charset="0"/>
              </a:rPr>
              <a:t>People who handle the cash in the company are responsible for it. </a:t>
            </a:r>
          </a:p>
          <a:p>
            <a:pPr lvl="1">
              <a:buFont typeface="Arial" pitchFamily="34" charset="0"/>
              <a:buChar char="•"/>
            </a:pPr>
            <a:r>
              <a:rPr lang="en-US" sz="3200" dirty="0" smtClean="0">
                <a:latin typeface="Times New Roman" pitchFamily="18" charset="0"/>
                <a:cs typeface="Times New Roman" pitchFamily="18" charset="0"/>
              </a:rPr>
              <a:t>Budgeting </a:t>
            </a:r>
          </a:p>
          <a:p>
            <a:pPr lvl="1">
              <a:buNone/>
            </a:pPr>
            <a:r>
              <a:rPr lang="en-US" sz="3200" dirty="0" smtClean="0">
                <a:latin typeface="Times New Roman" pitchFamily="18" charset="0"/>
                <a:cs typeface="Times New Roman" pitchFamily="18" charset="0"/>
              </a:rPr>
              <a:t>This allows business to estimates its future sales and expenses. </a:t>
            </a:r>
          </a:p>
          <a:p>
            <a:pPr lvl="1">
              <a:buFont typeface="Arial" pitchFamily="34" charset="0"/>
              <a:buChar char="•"/>
            </a:pPr>
            <a:r>
              <a:rPr lang="en-US" sz="3200" dirty="0" smtClean="0">
                <a:latin typeface="Times New Roman" pitchFamily="18" charset="0"/>
                <a:cs typeface="Times New Roman" pitchFamily="18" charset="0"/>
              </a:rPr>
              <a:t>Taxation </a:t>
            </a:r>
          </a:p>
          <a:p>
            <a:pPr lvl="1">
              <a:buNone/>
            </a:pPr>
            <a:r>
              <a:rPr lang="en-US" sz="3200" dirty="0" smtClean="0">
                <a:latin typeface="Times New Roman" pitchFamily="18" charset="0"/>
                <a:cs typeface="Times New Roman" pitchFamily="18" charset="0"/>
              </a:rPr>
              <a:t>Records must be kept in order to pay taxes.</a:t>
            </a:r>
          </a:p>
          <a:p>
            <a:pPr>
              <a:buNone/>
            </a:pPr>
            <a:endParaRPr lang="mr-IN"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normAutofit fontScale="90000"/>
          </a:bodyPr>
          <a:lstStyle/>
          <a:p>
            <a:pPr algn="ctr"/>
            <a:r>
              <a:rPr lang="en-US" u="sng" dirty="0" smtClean="0">
                <a:solidFill>
                  <a:srgbClr val="FF0000"/>
                </a:solidFill>
                <a:latin typeface="Times New Roman" pitchFamily="18" charset="0"/>
                <a:cs typeface="Times New Roman" pitchFamily="18" charset="0"/>
              </a:rPr>
              <a:t>Financial Accounting</a:t>
            </a:r>
            <a:br>
              <a:rPr lang="en-US" u="sng" dirty="0" smtClean="0">
                <a:solidFill>
                  <a:srgbClr val="FF0000"/>
                </a:solidFill>
                <a:latin typeface="Times New Roman" pitchFamily="18" charset="0"/>
                <a:cs typeface="Times New Roman" pitchFamily="18" charset="0"/>
              </a:rPr>
            </a:br>
            <a:r>
              <a:rPr lang="en-US" u="sng" dirty="0" smtClean="0">
                <a:solidFill>
                  <a:srgbClr val="FF0000"/>
                </a:solidFill>
                <a:latin typeface="Times New Roman" pitchFamily="18" charset="0"/>
                <a:cs typeface="Times New Roman" pitchFamily="18" charset="0"/>
              </a:rPr>
              <a:t>For B. Com. I year I Sem</a:t>
            </a:r>
            <a:r>
              <a:rPr lang="en-US" dirty="0" smtClean="0">
                <a:solidFill>
                  <a:srgbClr val="FF0000"/>
                </a:solidFill>
                <a:latin typeface="Times New Roman" pitchFamily="18" charset="0"/>
                <a:cs typeface="Times New Roman" pitchFamily="18" charset="0"/>
              </a:rPr>
              <a:t/>
            </a:r>
            <a:br>
              <a:rPr lang="en-US" dirty="0" smtClean="0">
                <a:solidFill>
                  <a:srgbClr val="FF0000"/>
                </a:solidFill>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3100" dirty="0" smtClean="0">
                <a:solidFill>
                  <a:schemeClr val="accent3">
                    <a:lumMod val="50000"/>
                  </a:schemeClr>
                </a:solidFill>
                <a:latin typeface="Times New Roman" pitchFamily="18" charset="0"/>
                <a:cs typeface="Times New Roman" pitchFamily="18" charset="0"/>
              </a:rPr>
              <a:t>Presented By</a:t>
            </a:r>
            <a:r>
              <a:rPr lang="en-US" dirty="0" smtClean="0">
                <a:solidFill>
                  <a:schemeClr val="accent3">
                    <a:lumMod val="50000"/>
                  </a:schemeClr>
                </a:solidFill>
                <a:latin typeface="Times New Roman" pitchFamily="18" charset="0"/>
                <a:cs typeface="Times New Roman" pitchFamily="18" charset="0"/>
              </a:rPr>
              <a:t/>
            </a:r>
            <a:br>
              <a:rPr lang="en-US" dirty="0" smtClean="0">
                <a:solidFill>
                  <a:schemeClr val="accent3">
                    <a:lumMod val="50000"/>
                  </a:schemeClr>
                </a:solidFill>
                <a:latin typeface="Times New Roman" pitchFamily="18" charset="0"/>
                <a:cs typeface="Times New Roman" pitchFamily="18" charset="0"/>
              </a:rPr>
            </a:br>
            <a:r>
              <a:rPr lang="en-US" dirty="0" smtClean="0">
                <a:solidFill>
                  <a:srgbClr val="7030A0"/>
                </a:solidFill>
                <a:latin typeface="Times New Roman" pitchFamily="18" charset="0"/>
                <a:cs typeface="Times New Roman" pitchFamily="18" charset="0"/>
              </a:rPr>
              <a:t/>
            </a:r>
            <a:br>
              <a:rPr lang="en-US" dirty="0" smtClean="0">
                <a:solidFill>
                  <a:srgbClr val="7030A0"/>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Dr. Dhotre A. C.</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Assistant Professor</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Dept. of Commerce Deogiri College, Aurangabad.  </a:t>
            </a:r>
            <a:br>
              <a:rPr lang="en-US" dirty="0" smtClean="0">
                <a:solidFill>
                  <a:schemeClr val="tx1"/>
                </a:solidFill>
                <a:latin typeface="Times New Roman" pitchFamily="18" charset="0"/>
                <a:cs typeface="Times New Roman" pitchFamily="18" charset="0"/>
              </a:rPr>
            </a:br>
            <a:endParaRPr lang="mr-IN" dirty="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762000"/>
            <a:ext cx="6172200" cy="4339650"/>
          </a:xfrm>
          <a:prstGeom prst="rect">
            <a:avLst/>
          </a:prstGeom>
        </p:spPr>
        <p:txBody>
          <a:bodyPr wrap="square">
            <a:spAutoFit/>
          </a:bodyPr>
          <a:lstStyle/>
          <a:p>
            <a:pPr algn="ctr"/>
            <a:r>
              <a:rPr lang="en-US" sz="13800" b="1" i="1" dirty="0" smtClean="0">
                <a:solidFill>
                  <a:schemeClr val="tx2"/>
                </a:solidFill>
                <a:latin typeface="Times New Roman" pitchFamily="18" charset="0"/>
                <a:cs typeface="Times New Roman" pitchFamily="18" charset="0"/>
              </a:rPr>
              <a:t>Thank </a:t>
            </a:r>
          </a:p>
          <a:p>
            <a:pPr algn="ctr"/>
            <a:r>
              <a:rPr lang="en-US" sz="13800" b="1" i="1" dirty="0" smtClean="0">
                <a:solidFill>
                  <a:schemeClr val="tx2"/>
                </a:solidFill>
                <a:latin typeface="Times New Roman" pitchFamily="18" charset="0"/>
                <a:cs typeface="Times New Roman" pitchFamily="18" charset="0"/>
              </a:rPr>
              <a:t>You</a:t>
            </a:r>
            <a:endParaRPr lang="en-US" sz="13800" i="1" dirty="0">
              <a:solidFill>
                <a:schemeClr val="tx2"/>
              </a:solidFill>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9296400" cy="6172200"/>
          </a:xfrm>
        </p:spPr>
        <p:txBody>
          <a:bodyPr>
            <a:normAutofit fontScale="90000"/>
          </a:bodyPr>
          <a:lstStyle/>
          <a:p>
            <a:r>
              <a:rPr lang="en-US" sz="4400" u="sng" dirty="0" smtClean="0">
                <a:solidFill>
                  <a:srgbClr val="FF0000"/>
                </a:solidFill>
                <a:latin typeface="Times New Roman" pitchFamily="18" charset="0"/>
                <a:cs typeface="Times New Roman" pitchFamily="18" charset="0"/>
              </a:rPr>
              <a:t/>
            </a:r>
            <a:br>
              <a:rPr lang="en-US" sz="4400" u="sng" dirty="0" smtClean="0">
                <a:solidFill>
                  <a:srgbClr val="FF0000"/>
                </a:solidFill>
                <a:latin typeface="Times New Roman" pitchFamily="18" charset="0"/>
                <a:cs typeface="Times New Roman" pitchFamily="18" charset="0"/>
              </a:rPr>
            </a:br>
            <a:r>
              <a:rPr lang="en-US" sz="4400" u="sng" dirty="0" smtClean="0">
                <a:solidFill>
                  <a:srgbClr val="FF0000"/>
                </a:solidFill>
                <a:latin typeface="Times New Roman" pitchFamily="18" charset="0"/>
                <a:cs typeface="Times New Roman" pitchFamily="18" charset="0"/>
              </a:rPr>
              <a:t/>
            </a:r>
            <a:br>
              <a:rPr lang="en-US" sz="4400" u="sng" dirty="0" smtClean="0">
                <a:solidFill>
                  <a:srgbClr val="FF0000"/>
                </a:solidFill>
                <a:latin typeface="Times New Roman" pitchFamily="18" charset="0"/>
                <a:cs typeface="Times New Roman" pitchFamily="18" charset="0"/>
              </a:rPr>
            </a:br>
            <a:r>
              <a:rPr lang="en-US" sz="4000" u="sng" dirty="0" smtClean="0">
                <a:solidFill>
                  <a:srgbClr val="FF0000"/>
                </a:solidFill>
                <a:latin typeface="Times New Roman" pitchFamily="18" charset="0"/>
                <a:cs typeface="Times New Roman" pitchFamily="18" charset="0"/>
              </a:rPr>
              <a:t>Course Contents Prepared for  Chapter – I</a:t>
            </a:r>
            <a:br>
              <a:rPr lang="en-US" sz="4000" u="sng" dirty="0" smtClean="0">
                <a:solidFill>
                  <a:srgbClr val="FF0000"/>
                </a:solidFill>
                <a:latin typeface="Times New Roman" pitchFamily="18" charset="0"/>
                <a:cs typeface="Times New Roman" pitchFamily="18" charset="0"/>
              </a:rPr>
            </a:br>
            <a:r>
              <a:rPr lang="en-US" sz="4000" u="sng" dirty="0" smtClean="0">
                <a:solidFill>
                  <a:srgbClr val="FF0000"/>
                </a:solidFill>
                <a:latin typeface="Times New Roman" pitchFamily="18" charset="0"/>
                <a:cs typeface="Times New Roman" pitchFamily="18" charset="0"/>
              </a:rPr>
              <a:t>Subject – Financial Account (B.com I Yr for I Sem)</a:t>
            </a:r>
            <a:r>
              <a:rPr lang="en-US" sz="4400" u="sng" dirty="0" smtClean="0">
                <a:solidFill>
                  <a:srgbClr val="FF0000"/>
                </a:solidFill>
                <a:latin typeface="Times New Roman" pitchFamily="18" charset="0"/>
                <a:cs typeface="Times New Roman" pitchFamily="18" charset="0"/>
              </a:rPr>
              <a:t/>
            </a:r>
            <a:br>
              <a:rPr lang="en-US" sz="4400" u="sng" dirty="0" smtClean="0">
                <a:solidFill>
                  <a:srgbClr val="FF0000"/>
                </a:solidFill>
                <a:latin typeface="Times New Roman" pitchFamily="18" charset="0"/>
                <a:cs typeface="Times New Roman" pitchFamily="18" charset="0"/>
              </a:rPr>
            </a:br>
            <a:r>
              <a:rPr lang="en-US" sz="4400" u="sng" dirty="0" smtClean="0">
                <a:solidFill>
                  <a:srgbClr val="FF0000"/>
                </a:solidFill>
                <a:latin typeface="Times New Roman" pitchFamily="18" charset="0"/>
                <a:cs typeface="Times New Roman" pitchFamily="18" charset="0"/>
              </a:rPr>
              <a:t/>
            </a:r>
            <a:br>
              <a:rPr lang="en-US" sz="4400" u="sng" dirty="0" smtClean="0">
                <a:solidFill>
                  <a:srgbClr val="FF0000"/>
                </a:solidFill>
                <a:latin typeface="Times New Roman" pitchFamily="18" charset="0"/>
                <a:cs typeface="Times New Roman" pitchFamily="18" charset="0"/>
              </a:rPr>
            </a:br>
            <a:r>
              <a:rPr lang="en-US" sz="4000" b="1" dirty="0" smtClean="0">
                <a:solidFill>
                  <a:schemeClr val="tx1">
                    <a:lumMod val="95000"/>
                  </a:schemeClr>
                </a:solidFill>
                <a:latin typeface="Times New Roman" pitchFamily="18" charset="0"/>
                <a:cs typeface="Times New Roman" pitchFamily="18" charset="0"/>
              </a:rPr>
              <a:t>Introduction, </a:t>
            </a:r>
            <a:r>
              <a:rPr lang="en-US" sz="4000" dirty="0" smtClean="0">
                <a:solidFill>
                  <a:schemeClr val="tx1">
                    <a:lumMod val="95000"/>
                  </a:schemeClr>
                </a:solidFill>
                <a:latin typeface="Times New Roman" pitchFamily="18" charset="0"/>
                <a:cs typeface="Times New Roman" pitchFamily="18" charset="0"/>
              </a:rPr>
              <a:t>Meaning, Definitions, Concepts, Objectives, Need, Scope, Importance, Classification and Rules of Account, Accounting Cycle, Journal, Ledger, Balancing of Accounts</a:t>
            </a:r>
            <a:endParaRPr lang="mr-IN" sz="4000" dirty="0">
              <a:solidFill>
                <a:schemeClr val="tx1">
                  <a:lumMod val="9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smtClean="0">
                <a:latin typeface="Times New Roman" pitchFamily="18" charset="0"/>
                <a:cs typeface="Times New Roman" pitchFamily="18" charset="0"/>
              </a:rPr>
              <a:t>Introduction</a:t>
            </a:r>
            <a:endParaRPr lang="mr-IN" sz="3600" dirty="0">
              <a:latin typeface="Times New Roman" pitchFamily="18" charset="0"/>
            </a:endParaRPr>
          </a:p>
        </p:txBody>
      </p:sp>
      <p:sp>
        <p:nvSpPr>
          <p:cNvPr id="3" name="Content Placeholder 2"/>
          <p:cNvSpPr>
            <a:spLocks noGrp="1"/>
          </p:cNvSpPr>
          <p:nvPr>
            <p:ph idx="1"/>
          </p:nvPr>
        </p:nvSpPr>
        <p:spPr>
          <a:xfrm>
            <a:off x="609600" y="1143000"/>
            <a:ext cx="8229600" cy="5540408"/>
          </a:xfrm>
        </p:spPr>
        <p:txBody>
          <a:bodyPr>
            <a:normAutofit fontScale="92500"/>
          </a:bodyPr>
          <a:lstStyle/>
          <a:p>
            <a:r>
              <a:rPr lang="en-US" sz="2800" dirty="0" smtClean="0">
                <a:latin typeface="Times New Roman" pitchFamily="18" charset="0"/>
                <a:cs typeface="Times New Roman" pitchFamily="18" charset="0"/>
              </a:rPr>
              <a:t>Book‐Keeping is a systematic manner of recording transactions related to business in the books of accounts.</a:t>
            </a:r>
          </a:p>
          <a:p>
            <a:r>
              <a:rPr lang="en-US" sz="2800" dirty="0" smtClean="0">
                <a:latin typeface="Times New Roman" pitchFamily="18" charset="0"/>
                <a:cs typeface="Times New Roman" pitchFamily="18" charset="0"/>
              </a:rPr>
              <a:t>Book‐Keeping, transactions are recorded in the order of the dates. An Accountant is a person who records the</a:t>
            </a:r>
          </a:p>
          <a:p>
            <a:r>
              <a:rPr lang="en-US" sz="2800" dirty="0" smtClean="0">
                <a:latin typeface="Times New Roman" pitchFamily="18" charset="0"/>
                <a:cs typeface="Times New Roman" pitchFamily="18" charset="0"/>
              </a:rPr>
              <a:t>transactions in the books of the business and is expected to show the financial results of a business for every</a:t>
            </a:r>
          </a:p>
          <a:p>
            <a:r>
              <a:rPr lang="en-US" sz="2800" dirty="0" smtClean="0">
                <a:latin typeface="Times New Roman" pitchFamily="18" charset="0"/>
                <a:cs typeface="Times New Roman" pitchFamily="18" charset="0"/>
              </a:rPr>
              <a:t>Financial year. A financial year in India is followed from 1st April to 31st March.</a:t>
            </a:r>
          </a:p>
          <a:p>
            <a:r>
              <a:rPr lang="en-US" sz="2800" dirty="0" smtClean="0">
                <a:latin typeface="Times New Roman" pitchFamily="18" charset="0"/>
                <a:cs typeface="Times New Roman" pitchFamily="18" charset="0"/>
              </a:rPr>
              <a:t>Book‐Keeping is an art as well as a science. It is the art of recording day to day business transactions in the books of accounts in a scientific and systematic manner.</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Definitions of Book‐Keeping</a:t>
            </a:r>
            <a:br>
              <a:rPr lang="en-US" b="1" dirty="0" smtClean="0"/>
            </a:br>
            <a:endParaRPr lang="mr-IN" dirty="0"/>
          </a:p>
        </p:txBody>
      </p:sp>
      <p:sp>
        <p:nvSpPr>
          <p:cNvPr id="3" name="Content Placeholder 2"/>
          <p:cNvSpPr>
            <a:spLocks noGrp="1"/>
          </p:cNvSpPr>
          <p:nvPr>
            <p:ph idx="1"/>
          </p:nvPr>
        </p:nvSpPr>
        <p:spPr>
          <a:xfrm>
            <a:off x="381000" y="1295400"/>
            <a:ext cx="8305800" cy="5159408"/>
          </a:xfrm>
        </p:spPr>
        <p:txBody>
          <a:bodyPr>
            <a:normAutofit fontScale="92500"/>
          </a:bodyPr>
          <a:lstStyle/>
          <a:p>
            <a:pPr algn="just"/>
            <a:r>
              <a:rPr lang="en-US" b="1" dirty="0" smtClean="0">
                <a:latin typeface="Times New Roman" pitchFamily="18" charset="0"/>
                <a:cs typeface="Times New Roman" pitchFamily="18" charset="0"/>
              </a:rPr>
              <a:t>J. R. </a:t>
            </a:r>
            <a:r>
              <a:rPr lang="en-US" b="1" dirty="0" err="1" smtClean="0">
                <a:latin typeface="Times New Roman" pitchFamily="18" charset="0"/>
                <a:cs typeface="Times New Roman" pitchFamily="18" charset="0"/>
              </a:rPr>
              <a:t>Batliboi</a:t>
            </a:r>
            <a:r>
              <a:rPr lang="en-US" b="1" dirty="0" smtClean="0">
                <a:latin typeface="Times New Roman" pitchFamily="18" charset="0"/>
                <a:cs typeface="Times New Roman" pitchFamily="18" charset="0"/>
              </a:rPr>
              <a:t>: Book‐Keeping is an art of recording business dealings in a set of books.</a:t>
            </a:r>
          </a:p>
          <a:p>
            <a:pPr algn="just"/>
            <a:r>
              <a:rPr lang="en-US" b="1" dirty="0" smtClean="0">
                <a:latin typeface="Times New Roman" pitchFamily="18" charset="0"/>
                <a:cs typeface="Times New Roman" pitchFamily="18" charset="0"/>
              </a:rPr>
              <a:t>R.N Carter: Book‐Keeping is an art of recording in the books of accounts, all those business transactions that </a:t>
            </a:r>
            <a:r>
              <a:rPr lang="en-US" dirty="0" smtClean="0">
                <a:latin typeface="Times New Roman" pitchFamily="18" charset="0"/>
                <a:cs typeface="Times New Roman" pitchFamily="18" charset="0"/>
              </a:rPr>
              <a:t>result in transfer of money’s worth</a:t>
            </a:r>
          </a:p>
          <a:p>
            <a:pPr algn="just"/>
            <a:r>
              <a:rPr lang="en-US" b="1" dirty="0" smtClean="0">
                <a:latin typeface="Times New Roman" pitchFamily="18" charset="0"/>
                <a:cs typeface="Times New Roman" pitchFamily="18" charset="0"/>
              </a:rPr>
              <a:t>Spicer and Pegler: Book‐Keeping is a systematic recording of all the transactions in a manner enabling the relationship</a:t>
            </a:r>
            <a:r>
              <a:rPr lang="en-US" dirty="0" smtClean="0">
                <a:latin typeface="Times New Roman" pitchFamily="18" charset="0"/>
                <a:cs typeface="Times New Roman" pitchFamily="18" charset="0"/>
              </a:rPr>
              <a:t> of business with other persons to be clearly disclosed and the cumulative effect of transactions on the financial position of the business itself can be correctly ascertained.</a:t>
            </a:r>
            <a:endParaRPr lang="mr-IN" dirty="0" smtClean="0">
              <a:latin typeface="Times New Roman" pitchFamily="18" charset="0"/>
            </a:endParaRPr>
          </a:p>
          <a:p>
            <a:endParaRPr lang="mr-IN"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lvl="0"/>
            <a:r>
              <a:rPr lang="en-US" dirty="0" smtClean="0">
                <a:latin typeface="Times New Roman" pitchFamily="18" charset="0"/>
                <a:cs typeface="Times New Roman" pitchFamily="18" charset="0"/>
              </a:rPr>
              <a:t>Accountancy.</a:t>
            </a:r>
            <a:br>
              <a:rPr lang="en-US" dirty="0" smtClean="0">
                <a:latin typeface="Times New Roman" pitchFamily="18" charset="0"/>
                <a:cs typeface="Times New Roman" pitchFamily="18" charset="0"/>
              </a:rPr>
            </a:br>
            <a:endParaRPr lang="en-US" dirty="0" smtClean="0">
              <a:solidFill>
                <a:srgbClr val="800000"/>
              </a:solidFill>
              <a:latin typeface="Times New Roman" pitchFamily="18" charset="0"/>
              <a:cs typeface="Times New Roman" pitchFamily="18" charset="0"/>
            </a:endParaRPr>
          </a:p>
        </p:txBody>
      </p:sp>
      <p:sp>
        <p:nvSpPr>
          <p:cNvPr id="5123" name="Content Placeholder 2"/>
          <p:cNvSpPr>
            <a:spLocks noGrp="1"/>
          </p:cNvSpPr>
          <p:nvPr>
            <p:ph idx="1"/>
          </p:nvPr>
        </p:nvSpPr>
        <p:spPr>
          <a:xfrm>
            <a:off x="762000" y="1295400"/>
            <a:ext cx="7924800" cy="5159408"/>
          </a:xfrm>
        </p:spPr>
        <p:txBody>
          <a:bodyPr>
            <a:normAutofit fontScale="70000" lnSpcReduction="20000"/>
          </a:bodyPr>
          <a:lstStyle/>
          <a:p>
            <a:pPr lvl="0"/>
            <a:r>
              <a:rPr lang="en-US" sz="3600" dirty="0" smtClean="0">
                <a:latin typeface="Times New Roman" pitchFamily="18" charset="0"/>
                <a:cs typeface="Times New Roman" pitchFamily="18" charset="0"/>
              </a:rPr>
              <a:t>Accountancy Involves:</a:t>
            </a:r>
          </a:p>
          <a:p>
            <a:pPr>
              <a:buNone/>
            </a:pPr>
            <a:r>
              <a:rPr lang="en-US" sz="3600" dirty="0" smtClean="0">
                <a:latin typeface="Times New Roman" pitchFamily="18" charset="0"/>
                <a:cs typeface="Times New Roman" pitchFamily="18" charset="0"/>
              </a:rPr>
              <a:t>	Systematic Classification Of Business Transactions  In Terms Of Money And Financial Character.</a:t>
            </a:r>
          </a:p>
          <a:p>
            <a:pPr lvl="0">
              <a:buNone/>
            </a:pPr>
            <a:r>
              <a:rPr lang="en-US" sz="3600" dirty="0" smtClean="0">
                <a:latin typeface="Times New Roman" pitchFamily="18" charset="0"/>
                <a:cs typeface="Times New Roman" pitchFamily="18" charset="0"/>
              </a:rPr>
              <a:t>	Summarizing  : Trail Balance  And B/S Interpreting The Financial Transactions.</a:t>
            </a:r>
          </a:p>
          <a:p>
            <a:pPr eaLnBrk="1" hangingPunct="1"/>
            <a:endParaRPr lang="en-US" sz="3600" dirty="0" smtClean="0">
              <a:latin typeface="Times New Roman" pitchFamily="18" charset="0"/>
              <a:cs typeface="Times New Roman" pitchFamily="18" charset="0"/>
            </a:endParaRPr>
          </a:p>
          <a:p>
            <a:r>
              <a:rPr lang="en-US" sz="3600" b="1" dirty="0" smtClean="0">
                <a:latin typeface="Times New Roman" pitchFamily="18" charset="0"/>
                <a:cs typeface="Times New Roman" pitchFamily="18" charset="0"/>
              </a:rPr>
              <a:t>Meaning of Financial Accounting: </a:t>
            </a:r>
          </a:p>
          <a:p>
            <a:pPr algn="just">
              <a:buNone/>
            </a:pPr>
            <a:r>
              <a:rPr lang="en-US" sz="3600" dirty="0" smtClean="0">
                <a:latin typeface="Times New Roman" pitchFamily="18" charset="0"/>
                <a:cs typeface="Times New Roman" pitchFamily="18" charset="0"/>
              </a:rPr>
              <a:t>     Accounting is the process of recording, classifying, summarizing, analyzing and interpreting the financial transactions of the business for the benefit of management and those parties who are interested in business such as shareholders, creditors, bankers, customers, employees, and government. Thus, it concerns with financial reporting and decision making aspects of the business.</a:t>
            </a:r>
          </a:p>
          <a:p>
            <a:pPr eaLnBrk="1" hangingPunct="1"/>
            <a:endParaRPr lang="en-US" dirty="0" smtClean="0"/>
          </a:p>
          <a:p>
            <a:pPr eaLnBrk="1" hangingPunct="1"/>
            <a:endParaRPr lang="en-US" dirty="0" smtClean="0"/>
          </a:p>
          <a:p>
            <a:pPr eaLnBrk="1" hangingPunct="1">
              <a:buNone/>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600" dirty="0" smtClean="0">
                <a:latin typeface="Times New Roman" pitchFamily="18" charset="0"/>
                <a:cs typeface="Times New Roman" pitchFamily="18" charset="0"/>
              </a:rPr>
              <a:t>Definition of Accountancy</a:t>
            </a:r>
            <a:br>
              <a:rPr lang="en-US" sz="3600" dirty="0" smtClean="0">
                <a:latin typeface="Times New Roman" pitchFamily="18" charset="0"/>
                <a:cs typeface="Times New Roman" pitchFamily="18" charset="0"/>
              </a:rPr>
            </a:br>
            <a:endParaRPr lang="mr-IN" sz="3600" dirty="0">
              <a:latin typeface="Times New Roman" pitchFamily="18" charset="0"/>
            </a:endParaRPr>
          </a:p>
        </p:txBody>
      </p:sp>
      <p:sp>
        <p:nvSpPr>
          <p:cNvPr id="3" name="Content Placeholder 2"/>
          <p:cNvSpPr>
            <a:spLocks noGrp="1"/>
          </p:cNvSpPr>
          <p:nvPr>
            <p:ph idx="1"/>
          </p:nvPr>
        </p:nvSpPr>
        <p:spPr>
          <a:xfrm>
            <a:off x="457200" y="1219200"/>
            <a:ext cx="8229600" cy="5235608"/>
          </a:xfrm>
        </p:spPr>
        <p:txBody>
          <a:bodyPr>
            <a:normAutofit fontScale="92500" lnSpcReduction="10000"/>
          </a:bodyPr>
          <a:lstStyle/>
          <a:p>
            <a:r>
              <a:rPr lang="en-US" b="1" dirty="0" smtClean="0">
                <a:latin typeface="Times New Roman" pitchFamily="18" charset="0"/>
                <a:cs typeface="Times New Roman" pitchFamily="18" charset="0"/>
              </a:rPr>
              <a:t>Definitions:</a:t>
            </a:r>
          </a:p>
          <a:p>
            <a:pPr>
              <a:buNone/>
            </a:pPr>
            <a:r>
              <a:rPr lang="en-US" dirty="0" smtClean="0">
                <a:latin typeface="Times New Roman" pitchFamily="18" charset="0"/>
                <a:cs typeface="Times New Roman" pitchFamily="18" charset="0"/>
              </a:rPr>
              <a:t>	An act of recording, classifying and summarizing the business transactions, balancing of accounts, drawing conclusions and interpreting the results thereof.</a:t>
            </a:r>
          </a:p>
          <a:p>
            <a:r>
              <a:rPr lang="en-US" b="1" dirty="0" smtClean="0">
                <a:latin typeface="Times New Roman" pitchFamily="18" charset="0"/>
                <a:cs typeface="Times New Roman" pitchFamily="18" charset="0"/>
              </a:rPr>
              <a:t>Kohler: Accountancy refers to the entire body of the theory and process of accounting.</a:t>
            </a:r>
          </a:p>
          <a:p>
            <a:r>
              <a:rPr lang="en-US" b="1" dirty="0" smtClean="0">
                <a:latin typeface="Times New Roman" pitchFamily="18" charset="0"/>
                <a:cs typeface="Times New Roman" pitchFamily="18" charset="0"/>
              </a:rPr>
              <a:t>Prof. Robert N. Anthony: Nearly every business enterprise has an accounting system. It is a means of collecting, summarizing</a:t>
            </a:r>
            <a:r>
              <a:rPr lang="en-US" dirty="0" smtClean="0">
                <a:latin typeface="Times New Roman" pitchFamily="18" charset="0"/>
                <a:cs typeface="Times New Roman" pitchFamily="18" charset="0"/>
              </a:rPr>
              <a:t>, analyzing and reporting in monetary terms information about the business transactions.</a:t>
            </a:r>
            <a:endParaRPr lang="mr-IN" dirty="0">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a:defRPr/>
            </a:pPr>
            <a:r>
              <a:rPr lang="en-US" sz="3600" dirty="0" smtClean="0">
                <a:latin typeface="Times New Roman" pitchFamily="18" charset="0"/>
                <a:cs typeface="Times New Roman" pitchFamily="18" charset="0"/>
              </a:rPr>
              <a:t>Difference Between Accountancy And Bookkeeping</a:t>
            </a:r>
            <a:endParaRPr lang="en-US" sz="3600" dirty="0">
              <a:latin typeface="Times New Roman" pitchFamily="18" charset="0"/>
              <a:cs typeface="Times New Roman" pitchFamily="18" charset="0"/>
            </a:endParaRPr>
          </a:p>
        </p:txBody>
      </p:sp>
      <p:sp>
        <p:nvSpPr>
          <p:cNvPr id="4099" name="Content Placeholder 2"/>
          <p:cNvSpPr>
            <a:spLocks noGrp="1"/>
          </p:cNvSpPr>
          <p:nvPr>
            <p:ph idx="1"/>
          </p:nvPr>
        </p:nvSpPr>
        <p:spPr/>
        <p:txBody>
          <a:bodyPr>
            <a:noAutofit/>
          </a:bodyPr>
          <a:lstStyle/>
          <a:p>
            <a:pPr lvl="0"/>
            <a:r>
              <a:rPr lang="en-US" sz="3200" dirty="0" smtClean="0">
                <a:latin typeface="Times New Roman" pitchFamily="18" charset="0"/>
                <a:cs typeface="Times New Roman" pitchFamily="18" charset="0"/>
              </a:rPr>
              <a:t>Book keeping is merely recording the business transactions  in books and ledgers .</a:t>
            </a:r>
          </a:p>
          <a:p>
            <a:pPr lvl="0"/>
            <a:r>
              <a:rPr lang="en-US" sz="3200" dirty="0" smtClean="0">
                <a:latin typeface="Times New Roman" pitchFamily="18" charset="0"/>
                <a:cs typeface="Times New Roman" pitchFamily="18" charset="0"/>
              </a:rPr>
              <a:t>Accountancy is wider concept: compilation of accounts  in such a way that one is in a position to understand state of affairs of business.</a:t>
            </a:r>
          </a:p>
          <a:p>
            <a:pPr lvl="0"/>
            <a:r>
              <a:rPr lang="en-US" sz="3200" dirty="0" smtClean="0">
                <a:latin typeface="Times New Roman" pitchFamily="18" charset="0"/>
                <a:cs typeface="Times New Roman" pitchFamily="18" charset="0"/>
              </a:rPr>
              <a:t>Users of  financial statements are income tax  department, department shareholders, investors ,banks and so on.</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104106"/>
          </a:xfrm>
        </p:spPr>
        <p:txBody>
          <a:bodyPr>
            <a:noAutofit/>
          </a:bodyPr>
          <a:lstStyle/>
          <a:p>
            <a:r>
              <a:rPr lang="en-US" sz="3600" dirty="0" smtClean="0">
                <a:latin typeface="Times New Roman" pitchFamily="18" charset="0"/>
                <a:cs typeface="Times New Roman" pitchFamily="18" charset="0"/>
              </a:rPr>
              <a:t>Difference Between Accountancy And Bookkeeping</a:t>
            </a:r>
            <a:endParaRPr lang="mr-IN" sz="3600" dirty="0">
              <a:latin typeface="Times New Roman" pitchFamily="18" charset="0"/>
            </a:endParaRPr>
          </a:p>
        </p:txBody>
      </p:sp>
      <p:sp>
        <p:nvSpPr>
          <p:cNvPr id="3" name="Content Placeholder 2"/>
          <p:cNvSpPr>
            <a:spLocks noGrp="1"/>
          </p:cNvSpPr>
          <p:nvPr>
            <p:ph idx="1"/>
          </p:nvPr>
        </p:nvSpPr>
        <p:spPr>
          <a:xfrm>
            <a:off x="381000" y="1524000"/>
            <a:ext cx="8305800" cy="4930808"/>
          </a:xfrm>
        </p:spPr>
        <p:txBody>
          <a:bodyPr>
            <a:noAutofit/>
          </a:bodyPr>
          <a:lstStyle/>
          <a:p>
            <a:pPr algn="just"/>
            <a:r>
              <a:rPr lang="en-US" sz="2800" dirty="0" smtClean="0">
                <a:latin typeface="Times New Roman" pitchFamily="18" charset="0"/>
                <a:cs typeface="Times New Roman" pitchFamily="18" charset="0"/>
              </a:rPr>
              <a:t>It is in  the interest  of all that financial statements reflect true and fair view of state of affairs of an entity.</a:t>
            </a:r>
          </a:p>
          <a:p>
            <a:pPr algn="just"/>
            <a:r>
              <a:rPr lang="en-US" sz="2800" dirty="0" smtClean="0">
                <a:latin typeface="Times New Roman" pitchFamily="18" charset="0"/>
                <a:cs typeface="Times New Roman" pitchFamily="18" charset="0"/>
              </a:rPr>
              <a:t>Accounting Standards and principles</a:t>
            </a:r>
          </a:p>
          <a:p>
            <a:pPr algn="just"/>
            <a:r>
              <a:rPr lang="en-US" sz="2800" dirty="0" smtClean="0">
                <a:latin typeface="Times New Roman" pitchFamily="18" charset="0"/>
                <a:cs typeface="Times New Roman" pitchFamily="18" charset="0"/>
              </a:rPr>
              <a:t>An accountant designs the accounting system, supervises and checks the work of the book-keeper, prepares the reports based on the recorded data and interprets the reports. Nowadays, he is required to take part in matters of management, control and planning of economic resources.</a:t>
            </a:r>
            <a:endParaRPr lang="mr-IN" sz="2800" dirty="0">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1404</TotalTime>
  <Words>863</Words>
  <Application>Microsoft Macintosh PowerPoint</Application>
  <PresentationFormat>On-screen Show (4:3)</PresentationFormat>
  <Paragraphs>100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Verve</vt:lpstr>
      <vt:lpstr>PowerPoint Presentation</vt:lpstr>
      <vt:lpstr>Financial Accounting For B. Com. I year I Sem  Presented By  Dr. Dhotre A. C. Assistant Professor Dept. of Commerce Deogiri College, Aurangabad.   </vt:lpstr>
      <vt:lpstr>  Course Contents Prepared for  Chapter – I Subject – Financial Account (B.com I Yr for I Sem)  Introduction, Meaning, Definitions, Concepts, Objectives, Need, Scope, Importance, Classification and Rules of Account, Accounting Cycle, Journal, Ledger, Balancing of Accounts</vt:lpstr>
      <vt:lpstr>Introduction</vt:lpstr>
      <vt:lpstr>Definitions of Book‐Keeping </vt:lpstr>
      <vt:lpstr>Accountancy. </vt:lpstr>
      <vt:lpstr>Definition of Accountancy </vt:lpstr>
      <vt:lpstr>Difference Between Accountancy And Bookkeeping</vt:lpstr>
      <vt:lpstr>Difference Between Accountancy And Bookkeeping</vt:lpstr>
      <vt:lpstr>Distinction Between Accounting And Accountancy</vt:lpstr>
      <vt:lpstr>Nature of Financial Accounting </vt:lpstr>
      <vt:lpstr>Nature of Financial Accounting </vt:lpstr>
      <vt:lpstr>The Basic Accounting Equation</vt:lpstr>
      <vt:lpstr>Basis of Accounting</vt:lpstr>
      <vt:lpstr>Objectives of Accountancy:</vt:lpstr>
      <vt:lpstr>Objectives of Accountancy:</vt:lpstr>
      <vt:lpstr>Scope of Financial Accounting </vt:lpstr>
      <vt:lpstr>Importance of Accounting </vt:lpstr>
      <vt:lpstr>Importance of Accounting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ACCOUNTANCY</dc:title>
  <dc:creator>Avinash</dc:creator>
  <cp:lastModifiedBy>anand</cp:lastModifiedBy>
  <cp:revision>45</cp:revision>
  <dcterms:created xsi:type="dcterms:W3CDTF">2006-08-16T00:00:00Z</dcterms:created>
  <dcterms:modified xsi:type="dcterms:W3CDTF">2021-10-19T08:13:09Z</dcterms:modified>
</cp:coreProperties>
</file>