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9" r:id="rId3"/>
    <p:sldId id="270" r:id="rId4"/>
    <p:sldId id="271" r:id="rId5"/>
    <p:sldId id="272" r:id="rId6"/>
    <p:sldId id="273" r:id="rId7"/>
    <p:sldId id="274" r:id="rId8"/>
    <p:sldId id="277" r:id="rId9"/>
    <p:sldId id="258" r:id="rId10"/>
    <p:sldId id="259" r:id="rId11"/>
    <p:sldId id="260" r:id="rId12"/>
    <p:sldId id="261" r:id="rId13"/>
    <p:sldId id="262" r:id="rId14"/>
    <p:sldId id="265" r:id="rId15"/>
    <p:sldId id="266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E4D57-4F46-4F17-AFFA-81A6903F5401}" type="datetimeFigureOut">
              <a:rPr lang="en-US" smtClean="0"/>
              <a:pPr/>
              <a:t>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7BCA62E-4388-48A1-94AB-EED2FCEB25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001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E4D57-4F46-4F17-AFFA-81A6903F5401}" type="datetimeFigureOut">
              <a:rPr lang="en-US" smtClean="0"/>
              <a:pPr/>
              <a:t>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7BCA62E-4388-48A1-94AB-EED2FCEB25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694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E4D57-4F46-4F17-AFFA-81A6903F5401}" type="datetimeFigureOut">
              <a:rPr lang="en-US" smtClean="0"/>
              <a:pPr/>
              <a:t>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7BCA62E-4388-48A1-94AB-EED2FCEB25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854201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E4D57-4F46-4F17-AFFA-81A6903F5401}" type="datetimeFigureOut">
              <a:rPr lang="en-US" smtClean="0"/>
              <a:pPr/>
              <a:t>2/6/2021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7BCA62E-4388-48A1-94AB-EED2FCEB25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0839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E4D57-4F46-4F17-AFFA-81A6903F5401}" type="datetimeFigureOut">
              <a:rPr lang="en-US" smtClean="0"/>
              <a:pPr/>
              <a:t>2/6/2021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7BCA62E-4388-48A1-94AB-EED2FCEB25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617903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E4D57-4F46-4F17-AFFA-81A6903F5401}" type="datetimeFigureOut">
              <a:rPr lang="en-US" smtClean="0"/>
              <a:pPr/>
              <a:t>2/6/2021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7BCA62E-4388-48A1-94AB-EED2FCEB25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7196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E4D57-4F46-4F17-AFFA-81A6903F5401}" type="datetimeFigureOut">
              <a:rPr lang="en-US" smtClean="0"/>
              <a:pPr/>
              <a:t>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CA62E-4388-48A1-94AB-EED2FCEB25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6639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E4D57-4F46-4F17-AFFA-81A6903F5401}" type="datetimeFigureOut">
              <a:rPr lang="en-US" smtClean="0"/>
              <a:pPr/>
              <a:t>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CA62E-4388-48A1-94AB-EED2FCEB25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402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E4D57-4F46-4F17-AFFA-81A6903F5401}" type="datetimeFigureOut">
              <a:rPr lang="en-US" smtClean="0"/>
              <a:pPr/>
              <a:t>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CA62E-4388-48A1-94AB-EED2FCEB25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901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E4D57-4F46-4F17-AFFA-81A6903F5401}" type="datetimeFigureOut">
              <a:rPr lang="en-US" smtClean="0"/>
              <a:pPr/>
              <a:t>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7BCA62E-4388-48A1-94AB-EED2FCEB25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645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E4D57-4F46-4F17-AFFA-81A6903F5401}" type="datetimeFigureOut">
              <a:rPr lang="en-US" smtClean="0"/>
              <a:pPr/>
              <a:t>2/6/2021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7BCA62E-4388-48A1-94AB-EED2FCEB25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279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E4D57-4F46-4F17-AFFA-81A6903F5401}" type="datetimeFigureOut">
              <a:rPr lang="en-US" smtClean="0"/>
              <a:pPr/>
              <a:t>2/6/2021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7BCA62E-4388-48A1-94AB-EED2FCEB25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750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E4D57-4F46-4F17-AFFA-81A6903F5401}" type="datetimeFigureOut">
              <a:rPr lang="en-US" smtClean="0"/>
              <a:pPr/>
              <a:t>2/6/2021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CA62E-4388-48A1-94AB-EED2FCEB25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579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E4D57-4F46-4F17-AFFA-81A6903F5401}" type="datetimeFigureOut">
              <a:rPr lang="en-US" smtClean="0"/>
              <a:pPr/>
              <a:t>2/6/2021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CA62E-4388-48A1-94AB-EED2FCEB25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850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E4D57-4F46-4F17-AFFA-81A6903F5401}" type="datetimeFigureOut">
              <a:rPr lang="en-US" smtClean="0"/>
              <a:pPr/>
              <a:t>2/6/2021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CA62E-4388-48A1-94AB-EED2FCEB25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970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E4D57-4F46-4F17-AFFA-81A6903F5401}" type="datetimeFigureOut">
              <a:rPr lang="en-US" smtClean="0"/>
              <a:pPr/>
              <a:t>2/6/2021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7BCA62E-4388-48A1-94AB-EED2FCEB25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80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E4D57-4F46-4F17-AFFA-81A6903F5401}" type="datetimeFigureOut">
              <a:rPr lang="en-US" smtClean="0"/>
              <a:pPr/>
              <a:t>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7BCA62E-4388-48A1-94AB-EED2FCEB25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95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350294" y="1326524"/>
            <a:ext cx="3988368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JOINTS</a:t>
            </a:r>
            <a:endParaRPr lang="en-US" sz="8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36372" y="4286902"/>
            <a:ext cx="10216213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>
                <a:ln w="12700">
                  <a:solidFill>
                    <a:schemeClr val="accent5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</a:rPr>
              <a:t>Dr. </a:t>
            </a:r>
            <a:r>
              <a:rPr lang="en-US" sz="3200" b="1" dirty="0" err="1">
                <a:ln w="12700">
                  <a:solidFill>
                    <a:schemeClr val="accent5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</a:rPr>
              <a:t>A.V.Tejankar</a:t>
            </a:r>
            <a:r>
              <a:rPr lang="en-US" sz="3200" b="1" dirty="0">
                <a:ln w="12700">
                  <a:solidFill>
                    <a:schemeClr val="accent5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n-US" sz="3200" b="1" dirty="0">
                <a:ln w="12700">
                  <a:solidFill>
                    <a:schemeClr val="accent5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3200" b="1" dirty="0">
                <a:ln w="12700">
                  <a:solidFill>
                    <a:schemeClr val="accent5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</a:rPr>
              <a:t>Professor &amp; Head</a:t>
            </a:r>
            <a:br>
              <a:rPr lang="en-US" sz="3200" b="1" dirty="0">
                <a:ln w="12700">
                  <a:solidFill>
                    <a:schemeClr val="accent5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3200" b="1" dirty="0">
                <a:ln w="12700">
                  <a:solidFill>
                    <a:schemeClr val="accent5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</a:rPr>
              <a:t>Dept. of Geology</a:t>
            </a:r>
            <a:br>
              <a:rPr lang="en-US" sz="3200" b="1" dirty="0">
                <a:ln w="12700">
                  <a:solidFill>
                    <a:schemeClr val="accent5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3200" b="1" dirty="0" err="1">
                <a:ln w="12700">
                  <a:solidFill>
                    <a:schemeClr val="accent5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</a:rPr>
              <a:t>Deogiri</a:t>
            </a:r>
            <a:r>
              <a:rPr lang="en-US" sz="3200" b="1" dirty="0">
                <a:ln w="12700">
                  <a:solidFill>
                    <a:schemeClr val="accent5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</a:rPr>
              <a:t> College, Aurangabad</a:t>
            </a:r>
            <a:endParaRPr lang="en-US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622788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056632" y="327660"/>
            <a:ext cx="2023872" cy="12801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62200" y="682619"/>
            <a:ext cx="10515600" cy="690574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4604">
              <a:lnSpc>
                <a:spcPct val="100000"/>
              </a:lnSpc>
              <a:spcBef>
                <a:spcPts val="105"/>
              </a:spcBef>
            </a:pPr>
            <a:endParaRPr spc="-110" dirty="0"/>
          </a:p>
        </p:txBody>
      </p:sp>
      <p:grpSp>
        <p:nvGrpSpPr>
          <p:cNvPr id="4" name="object 4"/>
          <p:cNvGrpSpPr/>
          <p:nvPr/>
        </p:nvGrpSpPr>
        <p:grpSpPr>
          <a:xfrm>
            <a:off x="1757172" y="1828800"/>
            <a:ext cx="4180840" cy="3272154"/>
            <a:chOff x="233172" y="1828800"/>
            <a:chExt cx="4180840" cy="3272154"/>
          </a:xfrm>
        </p:grpSpPr>
        <p:sp>
          <p:nvSpPr>
            <p:cNvPr id="5" name="object 5"/>
            <p:cNvSpPr/>
            <p:nvPr/>
          </p:nvSpPr>
          <p:spPr>
            <a:xfrm>
              <a:off x="233172" y="1946147"/>
              <a:ext cx="4062984" cy="315467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57200" y="1828800"/>
              <a:ext cx="3956304" cy="304800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6015228" y="1879092"/>
            <a:ext cx="4373880" cy="3441700"/>
            <a:chOff x="4491228" y="1879092"/>
            <a:chExt cx="4373880" cy="3441700"/>
          </a:xfrm>
        </p:grpSpPr>
        <p:sp>
          <p:nvSpPr>
            <p:cNvPr id="8" name="object 8"/>
            <p:cNvSpPr/>
            <p:nvPr/>
          </p:nvSpPr>
          <p:spPr>
            <a:xfrm>
              <a:off x="4491228" y="1879092"/>
              <a:ext cx="4373880" cy="3441191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72000" y="1905000"/>
              <a:ext cx="4267200" cy="3334512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6084621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056632" y="327660"/>
            <a:ext cx="2023872" cy="12801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62200" y="682619"/>
            <a:ext cx="10515600" cy="690574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4604">
              <a:lnSpc>
                <a:spcPct val="100000"/>
              </a:lnSpc>
              <a:spcBef>
                <a:spcPts val="105"/>
              </a:spcBef>
            </a:pPr>
            <a:endParaRPr spc="-110" dirty="0"/>
          </a:p>
        </p:txBody>
      </p:sp>
      <p:sp>
        <p:nvSpPr>
          <p:cNvPr id="9" name="object 9"/>
          <p:cNvSpPr txBox="1">
            <a:spLocks noGrp="1"/>
          </p:cNvSpPr>
          <p:nvPr>
            <p:ph idx="1"/>
          </p:nvPr>
        </p:nvSpPr>
        <p:spPr>
          <a:xfrm>
            <a:off x="1146220" y="1825625"/>
            <a:ext cx="9311425" cy="3110980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12700" marR="8890" algn="just">
              <a:lnSpc>
                <a:spcPts val="2880"/>
              </a:lnSpc>
              <a:spcBef>
                <a:spcPts val="795"/>
              </a:spcBef>
            </a:pPr>
            <a:r>
              <a:rPr spc="-95" dirty="0"/>
              <a:t>appearing </a:t>
            </a:r>
            <a:r>
              <a:rPr spc="-335" dirty="0"/>
              <a:t>as </a:t>
            </a:r>
            <a:r>
              <a:rPr spc="-75" dirty="0"/>
              <a:t>fractures </a:t>
            </a:r>
            <a:r>
              <a:rPr spc="70" dirty="0"/>
              <a:t>in </a:t>
            </a:r>
            <a:r>
              <a:rPr spc="-135" dirty="0"/>
              <a:t>rocks, </a:t>
            </a:r>
            <a:r>
              <a:rPr spc="-145" dirty="0"/>
              <a:t>are </a:t>
            </a:r>
            <a:r>
              <a:rPr b="1" spc="-75" dirty="0">
                <a:latin typeface="Times New Roman"/>
                <a:cs typeface="Times New Roman"/>
              </a:rPr>
              <a:t>not </a:t>
            </a:r>
            <a:r>
              <a:rPr b="1" spc="-114" dirty="0">
                <a:latin typeface="Times New Roman"/>
                <a:cs typeface="Times New Roman"/>
              </a:rPr>
              <a:t>as  </a:t>
            </a:r>
            <a:r>
              <a:rPr b="1" spc="-80" dirty="0">
                <a:latin typeface="Times New Roman"/>
                <a:cs typeface="Times New Roman"/>
              </a:rPr>
              <a:t>dangerous </a:t>
            </a:r>
            <a:r>
              <a:rPr b="1" spc="-100" dirty="0">
                <a:latin typeface="Times New Roman"/>
                <a:cs typeface="Times New Roman"/>
              </a:rPr>
              <a:t>as  </a:t>
            </a:r>
            <a:r>
              <a:rPr b="1" spc="-95" dirty="0">
                <a:latin typeface="Times New Roman"/>
                <a:cs typeface="Times New Roman"/>
              </a:rPr>
              <a:t>faults.  </a:t>
            </a:r>
            <a:r>
              <a:rPr spc="-140" dirty="0"/>
              <a:t>This </a:t>
            </a:r>
            <a:r>
              <a:rPr spc="-130" dirty="0"/>
              <a:t>is </a:t>
            </a:r>
            <a:r>
              <a:rPr spc="-300" dirty="0"/>
              <a:t>so  </a:t>
            </a:r>
            <a:r>
              <a:rPr spc="30" dirty="0"/>
              <a:t>primarily</a:t>
            </a:r>
            <a:r>
              <a:rPr spc="735" dirty="0"/>
              <a:t> </a:t>
            </a:r>
            <a:r>
              <a:rPr spc="-250" dirty="0"/>
              <a:t>because</a:t>
            </a:r>
          </a:p>
          <a:p>
            <a:pPr marL="12700" algn="just">
              <a:lnSpc>
                <a:spcPts val="2545"/>
              </a:lnSpc>
            </a:pPr>
            <a:r>
              <a:rPr spc="-110" dirty="0"/>
              <a:t>the  </a:t>
            </a:r>
            <a:r>
              <a:rPr spc="-70" dirty="0"/>
              <a:t>region  </a:t>
            </a:r>
            <a:r>
              <a:rPr spc="-125" dirty="0"/>
              <a:t>affected   </a:t>
            </a:r>
            <a:r>
              <a:rPr spc="-114" dirty="0"/>
              <a:t>by </a:t>
            </a:r>
            <a:r>
              <a:rPr spc="600" dirty="0"/>
              <a:t> </a:t>
            </a:r>
            <a:r>
              <a:rPr spc="10" dirty="0"/>
              <a:t>joint  </a:t>
            </a:r>
            <a:r>
              <a:rPr spc="-145" dirty="0"/>
              <a:t>are   </a:t>
            </a:r>
            <a:r>
              <a:rPr b="1" spc="-75" dirty="0">
                <a:latin typeface="Times New Roman"/>
                <a:cs typeface="Times New Roman"/>
              </a:rPr>
              <a:t>not   </a:t>
            </a:r>
            <a:r>
              <a:rPr b="1" spc="-70" dirty="0">
                <a:latin typeface="Times New Roman"/>
                <a:cs typeface="Times New Roman"/>
              </a:rPr>
              <a:t>liable</a:t>
            </a:r>
            <a:r>
              <a:rPr b="1" spc="70" dirty="0">
                <a:latin typeface="Times New Roman"/>
                <a:cs typeface="Times New Roman"/>
              </a:rPr>
              <a:t> </a:t>
            </a:r>
            <a:r>
              <a:rPr b="1" spc="-95" dirty="0">
                <a:latin typeface="Times New Roman"/>
                <a:cs typeface="Times New Roman"/>
              </a:rPr>
              <a:t>to</a:t>
            </a:r>
          </a:p>
          <a:p>
            <a:pPr marL="12700" marR="6350" algn="just">
              <a:lnSpc>
                <a:spcPts val="2880"/>
              </a:lnSpc>
              <a:spcBef>
                <a:spcPts val="340"/>
              </a:spcBef>
            </a:pPr>
            <a:r>
              <a:rPr b="1" spc="-75" dirty="0">
                <a:latin typeface="Times New Roman"/>
                <a:cs typeface="Times New Roman"/>
              </a:rPr>
              <a:t>recurrence </a:t>
            </a:r>
            <a:r>
              <a:rPr b="1" spc="-65" dirty="0">
                <a:latin typeface="Times New Roman"/>
                <a:cs typeface="Times New Roman"/>
              </a:rPr>
              <a:t>of </a:t>
            </a:r>
            <a:r>
              <a:rPr b="1" spc="-100" dirty="0">
                <a:latin typeface="Times New Roman"/>
                <a:cs typeface="Times New Roman"/>
              </a:rPr>
              <a:t>joints </a:t>
            </a:r>
            <a:r>
              <a:rPr b="1" spc="-25" dirty="0">
                <a:latin typeface="Times New Roman"/>
                <a:cs typeface="Times New Roman"/>
              </a:rPr>
              <a:t>in </a:t>
            </a:r>
            <a:r>
              <a:rPr b="1" spc="-85" dirty="0">
                <a:latin typeface="Times New Roman"/>
                <a:cs typeface="Times New Roman"/>
              </a:rPr>
              <a:t>future </a:t>
            </a:r>
            <a:r>
              <a:rPr b="1" spc="-100" dirty="0">
                <a:latin typeface="Times New Roman"/>
                <a:cs typeface="Times New Roman"/>
              </a:rPr>
              <a:t>as </a:t>
            </a:r>
            <a:r>
              <a:rPr b="1" spc="-85" dirty="0">
                <a:latin typeface="Times New Roman"/>
                <a:cs typeface="Times New Roman"/>
              </a:rPr>
              <a:t>happens </a:t>
            </a:r>
            <a:r>
              <a:rPr b="1" spc="-25" dirty="0">
                <a:latin typeface="Times New Roman"/>
                <a:cs typeface="Times New Roman"/>
              </a:rPr>
              <a:t>in </a:t>
            </a:r>
            <a:r>
              <a:rPr b="1" spc="-80" dirty="0">
                <a:latin typeface="Times New Roman"/>
                <a:cs typeface="Times New Roman"/>
              </a:rPr>
              <a:t>the  </a:t>
            </a:r>
            <a:r>
              <a:rPr b="1" spc="-65" dirty="0">
                <a:latin typeface="Times New Roman"/>
                <a:cs typeface="Times New Roman"/>
              </a:rPr>
              <a:t>case of </a:t>
            </a:r>
            <a:r>
              <a:rPr b="1" spc="-105" dirty="0">
                <a:latin typeface="Times New Roman"/>
                <a:cs typeface="Times New Roman"/>
              </a:rPr>
              <a:t>faults</a:t>
            </a:r>
            <a:r>
              <a:rPr spc="-105" dirty="0"/>
              <a:t>. </a:t>
            </a:r>
            <a:r>
              <a:rPr spc="-175" dirty="0"/>
              <a:t>Thus </a:t>
            </a:r>
            <a:r>
              <a:rPr spc="-190" dirty="0"/>
              <a:t>places  </a:t>
            </a:r>
            <a:r>
              <a:rPr spc="-90" dirty="0"/>
              <a:t>where </a:t>
            </a:r>
            <a:r>
              <a:rPr spc="-60" dirty="0"/>
              <a:t>joints </a:t>
            </a:r>
            <a:r>
              <a:rPr spc="-70" dirty="0"/>
              <a:t>occur</a:t>
            </a:r>
            <a:r>
              <a:rPr spc="585" dirty="0"/>
              <a:t> </a:t>
            </a:r>
            <a:r>
              <a:rPr spc="-145" dirty="0"/>
              <a:t>are</a:t>
            </a:r>
          </a:p>
          <a:p>
            <a:pPr marL="12700" marR="5080" algn="just">
              <a:lnSpc>
                <a:spcPct val="80000"/>
              </a:lnSpc>
              <a:spcBef>
                <a:spcPts val="25"/>
              </a:spcBef>
            </a:pPr>
            <a:r>
              <a:rPr b="1" spc="-75" dirty="0">
                <a:latin typeface="Times New Roman"/>
                <a:cs typeface="Times New Roman"/>
              </a:rPr>
              <a:t>not </a:t>
            </a:r>
            <a:r>
              <a:rPr b="1" spc="-105" dirty="0">
                <a:latin typeface="Times New Roman"/>
                <a:cs typeface="Times New Roman"/>
              </a:rPr>
              <a:t>very </a:t>
            </a:r>
            <a:r>
              <a:rPr b="1" spc="-85" dirty="0">
                <a:latin typeface="Times New Roman"/>
                <a:cs typeface="Times New Roman"/>
              </a:rPr>
              <a:t>unstable </a:t>
            </a:r>
            <a:r>
              <a:rPr b="1" spc="-95" dirty="0">
                <a:latin typeface="Times New Roman"/>
                <a:cs typeface="Times New Roman"/>
              </a:rPr>
              <a:t>for </a:t>
            </a:r>
            <a:r>
              <a:rPr b="1" spc="-75" dirty="0">
                <a:latin typeface="Times New Roman"/>
                <a:cs typeface="Times New Roman"/>
              </a:rPr>
              <a:t>foundation </a:t>
            </a:r>
            <a:r>
              <a:rPr b="1" spc="-100" dirty="0">
                <a:latin typeface="Times New Roman"/>
                <a:cs typeface="Times New Roman"/>
              </a:rPr>
              <a:t>purpose. </a:t>
            </a:r>
            <a:r>
              <a:rPr spc="-165" dirty="0"/>
              <a:t>Also </a:t>
            </a:r>
            <a:r>
              <a:rPr spc="-100" dirty="0"/>
              <a:t>the  </a:t>
            </a:r>
            <a:r>
              <a:rPr spc="-175" dirty="0"/>
              <a:t>area </a:t>
            </a:r>
            <a:r>
              <a:rPr spc="-125" dirty="0"/>
              <a:t>affected </a:t>
            </a:r>
            <a:r>
              <a:rPr spc="-114" dirty="0"/>
              <a:t>by </a:t>
            </a:r>
            <a:r>
              <a:rPr spc="-55" dirty="0"/>
              <a:t>joints </a:t>
            </a:r>
            <a:r>
              <a:rPr spc="-145" dirty="0"/>
              <a:t>can </a:t>
            </a:r>
            <a:r>
              <a:rPr spc="-245" dirty="0"/>
              <a:t>be </a:t>
            </a:r>
            <a:r>
              <a:rPr spc="-140" dirty="0"/>
              <a:t>easily </a:t>
            </a:r>
            <a:r>
              <a:rPr spc="-70" dirty="0"/>
              <a:t>improved </a:t>
            </a:r>
            <a:r>
              <a:rPr spc="-114" dirty="0"/>
              <a:t>by  </a:t>
            </a:r>
            <a:r>
              <a:rPr spc="-165" dirty="0"/>
              <a:t>methods</a:t>
            </a:r>
            <a:r>
              <a:rPr spc="500" dirty="0"/>
              <a:t> </a:t>
            </a:r>
            <a:r>
              <a:rPr spc="-150" dirty="0"/>
              <a:t>such </a:t>
            </a:r>
            <a:r>
              <a:rPr spc="-335" dirty="0"/>
              <a:t>as </a:t>
            </a:r>
            <a:r>
              <a:rPr spc="-105" dirty="0"/>
              <a:t>suitable </a:t>
            </a:r>
            <a:r>
              <a:rPr b="1" spc="-70" dirty="0">
                <a:latin typeface="Times New Roman"/>
                <a:cs typeface="Times New Roman"/>
              </a:rPr>
              <a:t>cement grouting </a:t>
            </a:r>
            <a:r>
              <a:rPr b="1" spc="-135" dirty="0">
                <a:latin typeface="Times New Roman"/>
                <a:cs typeface="Times New Roman"/>
              </a:rPr>
              <a:t>or  </a:t>
            </a:r>
            <a:r>
              <a:rPr b="1" spc="-55" dirty="0">
                <a:latin typeface="Times New Roman"/>
                <a:cs typeface="Times New Roman"/>
              </a:rPr>
              <a:t>plugging.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059941" y="1514602"/>
            <a:ext cx="131000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85" dirty="0">
                <a:latin typeface="Arial"/>
                <a:cs typeface="Arial"/>
              </a:rPr>
              <a:t>Joints,</a:t>
            </a:r>
            <a:endParaRPr sz="3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709161" y="1514602"/>
            <a:ext cx="114808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000" spc="50" dirty="0">
                <a:latin typeface="Arial"/>
                <a:cs typeface="Arial"/>
              </a:rPr>
              <a:t>t</a:t>
            </a:r>
            <a:r>
              <a:rPr sz="3000" spc="-105" dirty="0">
                <a:latin typeface="Arial"/>
                <a:cs typeface="Arial"/>
              </a:rPr>
              <a:t>hou</a:t>
            </a:r>
            <a:r>
              <a:rPr sz="3000" spc="-90" dirty="0">
                <a:latin typeface="Arial"/>
                <a:cs typeface="Arial"/>
              </a:rPr>
              <a:t>g</a:t>
            </a:r>
            <a:r>
              <a:rPr sz="3000" spc="-15" dirty="0">
                <a:latin typeface="Arial"/>
                <a:cs typeface="Arial"/>
              </a:rPr>
              <a:t>h</a:t>
            </a:r>
            <a:endParaRPr sz="3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198491" y="1514602"/>
            <a:ext cx="296227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1414780" algn="l"/>
              </a:tabLst>
            </a:pPr>
            <a:r>
              <a:rPr sz="3000" spc="-110" dirty="0">
                <a:latin typeface="Arial"/>
                <a:cs typeface="Arial"/>
              </a:rPr>
              <a:t>they	</a:t>
            </a:r>
            <a:r>
              <a:rPr sz="3000" spc="-200" dirty="0">
                <a:latin typeface="Arial"/>
                <a:cs typeface="Arial"/>
              </a:rPr>
              <a:t>resembles</a:t>
            </a:r>
            <a:endParaRPr sz="3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501254" y="1514602"/>
            <a:ext cx="163004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1242695" algn="l"/>
              </a:tabLst>
            </a:pPr>
            <a:r>
              <a:rPr sz="3000" spc="-65" dirty="0">
                <a:latin typeface="Arial"/>
                <a:cs typeface="Arial"/>
              </a:rPr>
              <a:t>faults	</a:t>
            </a:r>
            <a:r>
              <a:rPr sz="3000" spc="-114" dirty="0">
                <a:latin typeface="Arial"/>
                <a:cs typeface="Arial"/>
              </a:rPr>
              <a:t>by</a:t>
            </a:r>
            <a:endParaRPr sz="30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422552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056632" y="327660"/>
            <a:ext cx="2023872" cy="12801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62200" y="682619"/>
            <a:ext cx="10515600" cy="690574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4604">
              <a:lnSpc>
                <a:spcPct val="100000"/>
              </a:lnSpc>
              <a:spcBef>
                <a:spcPts val="105"/>
              </a:spcBef>
            </a:pPr>
            <a:endParaRPr spc="-110" dirty="0"/>
          </a:p>
        </p:txBody>
      </p:sp>
      <p:sp>
        <p:nvSpPr>
          <p:cNvPr id="5" name="object 5"/>
          <p:cNvSpPr txBox="1"/>
          <p:nvPr/>
        </p:nvSpPr>
        <p:spPr>
          <a:xfrm>
            <a:off x="1940640" y="1962778"/>
            <a:ext cx="8074025" cy="3245485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12700">
              <a:spcBef>
                <a:spcPts val="869"/>
              </a:spcBef>
            </a:pPr>
            <a:r>
              <a:rPr sz="3200" b="1" spc="-195" dirty="0">
                <a:latin typeface="Times New Roman"/>
                <a:cs typeface="Times New Roman"/>
              </a:rPr>
              <a:t>Parts </a:t>
            </a:r>
            <a:r>
              <a:rPr sz="3200" b="1" spc="-60" dirty="0">
                <a:latin typeface="Times New Roman"/>
                <a:cs typeface="Times New Roman"/>
              </a:rPr>
              <a:t>of </a:t>
            </a:r>
            <a:r>
              <a:rPr sz="3200" b="1" spc="-100" dirty="0">
                <a:latin typeface="Times New Roman"/>
                <a:cs typeface="Times New Roman"/>
              </a:rPr>
              <a:t>a</a:t>
            </a:r>
            <a:r>
              <a:rPr sz="3200" b="1" spc="30" dirty="0">
                <a:latin typeface="Times New Roman"/>
                <a:cs typeface="Times New Roman"/>
              </a:rPr>
              <a:t> </a:t>
            </a:r>
            <a:r>
              <a:rPr sz="3200" b="1" spc="-190" dirty="0">
                <a:latin typeface="Times New Roman"/>
                <a:cs typeface="Times New Roman"/>
              </a:rPr>
              <a:t>Joint</a:t>
            </a:r>
            <a:endParaRPr sz="3200" dirty="0">
              <a:latin typeface="Times New Roman"/>
              <a:cs typeface="Times New Roman"/>
            </a:endParaRPr>
          </a:p>
          <a:p>
            <a:pPr marL="355600" marR="5080" indent="-342900" algn="just">
              <a:spcBef>
                <a:spcPts val="770"/>
              </a:spcBef>
              <a:buChar char="•"/>
              <a:tabLst>
                <a:tab pos="355600" algn="l"/>
              </a:tabLst>
            </a:pPr>
            <a:r>
              <a:rPr sz="3200" spc="-190" dirty="0">
                <a:latin typeface="Arial"/>
                <a:cs typeface="Arial"/>
              </a:rPr>
              <a:t>Joints </a:t>
            </a:r>
            <a:r>
              <a:rPr sz="3200" spc="-25" dirty="0">
                <a:latin typeface="Arial"/>
                <a:cs typeface="Arial"/>
              </a:rPr>
              <a:t>like </a:t>
            </a:r>
            <a:r>
              <a:rPr sz="3200" spc="-95" dirty="0">
                <a:latin typeface="Arial"/>
                <a:cs typeface="Arial"/>
              </a:rPr>
              <a:t>faults, </a:t>
            </a:r>
            <a:r>
              <a:rPr sz="3200" spc="-55" dirty="0">
                <a:latin typeface="Arial"/>
                <a:cs typeface="Arial"/>
              </a:rPr>
              <a:t>refer </a:t>
            </a:r>
            <a:r>
              <a:rPr sz="3200" spc="-85" dirty="0">
                <a:latin typeface="Arial"/>
                <a:cs typeface="Arial"/>
              </a:rPr>
              <a:t>to </a:t>
            </a:r>
            <a:r>
              <a:rPr sz="3200" spc="-125" dirty="0">
                <a:latin typeface="Arial"/>
                <a:cs typeface="Arial"/>
              </a:rPr>
              <a:t>the </a:t>
            </a:r>
            <a:r>
              <a:rPr sz="3200" spc="-40" dirty="0">
                <a:latin typeface="Arial"/>
                <a:cs typeface="Arial"/>
              </a:rPr>
              <a:t>fracture </a:t>
            </a:r>
            <a:r>
              <a:rPr sz="3200" spc="70" dirty="0">
                <a:latin typeface="Arial"/>
                <a:cs typeface="Arial"/>
              </a:rPr>
              <a:t>in </a:t>
            </a:r>
            <a:r>
              <a:rPr sz="3200" spc="-145" dirty="0">
                <a:latin typeface="Arial"/>
                <a:cs typeface="Arial"/>
              </a:rPr>
              <a:t>rocks.  </a:t>
            </a:r>
            <a:r>
              <a:rPr sz="3200" spc="-215" dirty="0">
                <a:latin typeface="Arial"/>
                <a:cs typeface="Arial"/>
              </a:rPr>
              <a:t>Hence, </a:t>
            </a:r>
            <a:r>
              <a:rPr sz="3200" spc="-20" dirty="0">
                <a:latin typeface="Arial"/>
                <a:cs typeface="Arial"/>
              </a:rPr>
              <a:t>like </a:t>
            </a:r>
            <a:r>
              <a:rPr sz="3200" spc="-95" dirty="0">
                <a:latin typeface="Arial"/>
                <a:cs typeface="Arial"/>
              </a:rPr>
              <a:t>faults, </a:t>
            </a:r>
            <a:r>
              <a:rPr sz="3200" spc="-30" dirty="0">
                <a:latin typeface="Arial"/>
                <a:cs typeface="Arial"/>
              </a:rPr>
              <a:t>inclined </a:t>
            </a:r>
            <a:r>
              <a:rPr sz="3200" spc="-135" dirty="0">
                <a:latin typeface="Arial"/>
                <a:cs typeface="Arial"/>
              </a:rPr>
              <a:t>and </a:t>
            </a:r>
            <a:r>
              <a:rPr sz="3200" spc="-45" dirty="0">
                <a:latin typeface="Arial"/>
                <a:cs typeface="Arial"/>
              </a:rPr>
              <a:t>vertical </a:t>
            </a:r>
            <a:r>
              <a:rPr sz="3200" spc="-60" dirty="0">
                <a:latin typeface="Arial"/>
                <a:cs typeface="Arial"/>
              </a:rPr>
              <a:t>joints  </a:t>
            </a:r>
            <a:r>
              <a:rPr sz="3200" spc="-195" dirty="0">
                <a:latin typeface="Arial"/>
                <a:cs typeface="Arial"/>
              </a:rPr>
              <a:t>also </a:t>
            </a:r>
            <a:r>
              <a:rPr sz="3200" spc="-150" dirty="0">
                <a:latin typeface="Arial"/>
                <a:cs typeface="Arial"/>
              </a:rPr>
              <a:t>can </a:t>
            </a:r>
            <a:r>
              <a:rPr sz="3200" spc="-265" dirty="0">
                <a:latin typeface="Arial"/>
                <a:cs typeface="Arial"/>
              </a:rPr>
              <a:t>be </a:t>
            </a:r>
            <a:r>
              <a:rPr sz="3200" spc="-155" dirty="0">
                <a:latin typeface="Arial"/>
                <a:cs typeface="Arial"/>
              </a:rPr>
              <a:t>described </a:t>
            </a:r>
            <a:r>
              <a:rPr sz="3200" spc="-125" dirty="0">
                <a:latin typeface="Arial"/>
                <a:cs typeface="Arial"/>
              </a:rPr>
              <a:t>by </a:t>
            </a:r>
            <a:r>
              <a:rPr sz="3200" dirty="0">
                <a:latin typeface="Arial"/>
                <a:cs typeface="Arial"/>
              </a:rPr>
              <a:t>their</a:t>
            </a:r>
            <a:r>
              <a:rPr sz="3200" spc="185" dirty="0">
                <a:latin typeface="Arial"/>
                <a:cs typeface="Arial"/>
              </a:rPr>
              <a:t> </a:t>
            </a:r>
            <a:r>
              <a:rPr sz="3200" spc="-85" dirty="0">
                <a:latin typeface="Arial"/>
                <a:cs typeface="Arial"/>
              </a:rPr>
              <a:t>attitude.</a:t>
            </a:r>
            <a:endParaRPr sz="3200" dirty="0">
              <a:latin typeface="Arial"/>
              <a:cs typeface="Arial"/>
            </a:endParaRPr>
          </a:p>
          <a:p>
            <a:pPr marL="355600" marR="5080" indent="-342900" algn="just">
              <a:spcBef>
                <a:spcPts val="770"/>
              </a:spcBef>
              <a:buChar char="•"/>
              <a:tabLst>
                <a:tab pos="355600" algn="l"/>
              </a:tabLst>
            </a:pPr>
            <a:r>
              <a:rPr sz="3200" spc="-140" dirty="0">
                <a:latin typeface="Arial"/>
                <a:cs typeface="Arial"/>
              </a:rPr>
              <a:t>However, </a:t>
            </a:r>
            <a:r>
              <a:rPr sz="3200" spc="70" dirty="0">
                <a:latin typeface="Arial"/>
                <a:cs typeface="Arial"/>
              </a:rPr>
              <a:t>in </a:t>
            </a:r>
            <a:r>
              <a:rPr sz="3200" spc="-60" dirty="0">
                <a:latin typeface="Arial"/>
                <a:cs typeface="Arial"/>
              </a:rPr>
              <a:t>joints </a:t>
            </a:r>
            <a:r>
              <a:rPr sz="3200" spc="-114" dirty="0">
                <a:latin typeface="Arial"/>
                <a:cs typeface="Arial"/>
              </a:rPr>
              <a:t>the </a:t>
            </a:r>
            <a:r>
              <a:rPr sz="3200" spc="5" dirty="0">
                <a:latin typeface="Arial"/>
                <a:cs typeface="Arial"/>
              </a:rPr>
              <a:t>fracturing </a:t>
            </a:r>
            <a:r>
              <a:rPr sz="3200" spc="-140" dirty="0">
                <a:latin typeface="Arial"/>
                <a:cs typeface="Arial"/>
              </a:rPr>
              <a:t>blocks </a:t>
            </a:r>
            <a:r>
              <a:rPr sz="3200" spc="-155" dirty="0">
                <a:latin typeface="Arial"/>
                <a:cs typeface="Arial"/>
              </a:rPr>
              <a:t>are  </a:t>
            </a:r>
            <a:r>
              <a:rPr sz="3200" spc="-65" dirty="0">
                <a:latin typeface="Arial"/>
                <a:cs typeface="Arial"/>
              </a:rPr>
              <a:t>not </a:t>
            </a:r>
            <a:r>
              <a:rPr sz="3200" spc="-180" dirty="0">
                <a:latin typeface="Arial"/>
                <a:cs typeface="Arial"/>
              </a:rPr>
              <a:t>named </a:t>
            </a:r>
            <a:r>
              <a:rPr sz="3200" spc="-360" dirty="0">
                <a:latin typeface="Arial"/>
                <a:cs typeface="Arial"/>
              </a:rPr>
              <a:t>as </a:t>
            </a:r>
            <a:r>
              <a:rPr sz="3200" spc="-20" dirty="0">
                <a:latin typeface="Arial"/>
                <a:cs typeface="Arial"/>
              </a:rPr>
              <a:t>footwall </a:t>
            </a:r>
            <a:r>
              <a:rPr sz="3200" spc="-5" dirty="0">
                <a:latin typeface="Arial"/>
                <a:cs typeface="Arial"/>
              </a:rPr>
              <a:t>or </a:t>
            </a:r>
            <a:r>
              <a:rPr sz="3200" spc="-80" dirty="0">
                <a:latin typeface="Arial"/>
                <a:cs typeface="Arial"/>
              </a:rPr>
              <a:t>hanging</a:t>
            </a:r>
            <a:r>
              <a:rPr sz="3200" spc="-620" dirty="0">
                <a:latin typeface="Arial"/>
                <a:cs typeface="Arial"/>
              </a:rPr>
              <a:t> </a:t>
            </a:r>
            <a:r>
              <a:rPr sz="3200" spc="-30" dirty="0">
                <a:latin typeface="Arial"/>
                <a:cs typeface="Arial"/>
              </a:rPr>
              <a:t>wall.</a:t>
            </a:r>
            <a:endParaRPr sz="3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695920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29505" y="126356"/>
            <a:ext cx="3335020" cy="1367682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40" dirty="0">
                <a:latin typeface="Carlito"/>
                <a:cs typeface="Carlito"/>
              </a:rPr>
              <a:t>Types </a:t>
            </a:r>
            <a:r>
              <a:rPr spc="-5" dirty="0">
                <a:latin typeface="Carlito"/>
                <a:cs typeface="Carlito"/>
              </a:rPr>
              <a:t>of</a:t>
            </a:r>
            <a:r>
              <a:rPr spc="-40" dirty="0">
                <a:latin typeface="Carlito"/>
                <a:cs typeface="Carlito"/>
              </a:rPr>
              <a:t> </a:t>
            </a:r>
            <a:r>
              <a:rPr spc="-5" dirty="0">
                <a:latin typeface="Carlito"/>
                <a:cs typeface="Carlito"/>
              </a:rPr>
              <a:t>Joints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059941" y="1509941"/>
            <a:ext cx="2718435" cy="3969034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527685" indent="-515620">
              <a:spcBef>
                <a:spcPts val="869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3200" spc="-25" dirty="0">
                <a:latin typeface="Carlito"/>
                <a:cs typeface="Carlito"/>
              </a:rPr>
              <a:t>Strike</a:t>
            </a:r>
            <a:r>
              <a:rPr sz="3200" spc="-15" dirty="0">
                <a:latin typeface="Carlito"/>
                <a:cs typeface="Carlito"/>
              </a:rPr>
              <a:t> </a:t>
            </a:r>
            <a:r>
              <a:rPr sz="3200" spc="-5" dirty="0">
                <a:latin typeface="Carlito"/>
                <a:cs typeface="Carlito"/>
              </a:rPr>
              <a:t>Joint</a:t>
            </a:r>
            <a:endParaRPr sz="3200">
              <a:latin typeface="Carlito"/>
              <a:cs typeface="Carlito"/>
            </a:endParaRPr>
          </a:p>
          <a:p>
            <a:pPr marL="527685" indent="-515620">
              <a:spcBef>
                <a:spcPts val="77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3200" spc="-5" dirty="0">
                <a:latin typeface="Carlito"/>
                <a:cs typeface="Carlito"/>
              </a:rPr>
              <a:t>Dip Joint</a:t>
            </a:r>
            <a:endParaRPr sz="3200">
              <a:latin typeface="Carlito"/>
              <a:cs typeface="Carlito"/>
            </a:endParaRPr>
          </a:p>
          <a:p>
            <a:pPr marL="527685" indent="-515620">
              <a:spcBef>
                <a:spcPts val="77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3200" spc="-5" dirty="0">
                <a:latin typeface="Carlito"/>
                <a:cs typeface="Carlito"/>
              </a:rPr>
              <a:t>Oblique</a:t>
            </a:r>
            <a:r>
              <a:rPr sz="3200" spc="-65" dirty="0">
                <a:latin typeface="Carlito"/>
                <a:cs typeface="Carlito"/>
              </a:rPr>
              <a:t> </a:t>
            </a:r>
            <a:r>
              <a:rPr sz="3200" spc="-5" dirty="0">
                <a:latin typeface="Carlito"/>
                <a:cs typeface="Carlito"/>
              </a:rPr>
              <a:t>Joint</a:t>
            </a:r>
            <a:endParaRPr sz="3200">
              <a:latin typeface="Carlito"/>
              <a:cs typeface="Carlito"/>
            </a:endParaRPr>
          </a:p>
          <a:p>
            <a:pPr marL="527685" indent="-515620">
              <a:spcBef>
                <a:spcPts val="77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3200" spc="-40" dirty="0">
                <a:latin typeface="Carlito"/>
                <a:cs typeface="Carlito"/>
              </a:rPr>
              <a:t>Tension</a:t>
            </a:r>
            <a:r>
              <a:rPr sz="3200" spc="-90" dirty="0">
                <a:latin typeface="Carlito"/>
                <a:cs typeface="Carlito"/>
              </a:rPr>
              <a:t> </a:t>
            </a:r>
            <a:r>
              <a:rPr sz="3200" spc="-5" dirty="0">
                <a:latin typeface="Carlito"/>
                <a:cs typeface="Carlito"/>
              </a:rPr>
              <a:t>Joint</a:t>
            </a:r>
            <a:endParaRPr sz="3200">
              <a:latin typeface="Carlito"/>
              <a:cs typeface="Carlito"/>
            </a:endParaRPr>
          </a:p>
          <a:p>
            <a:pPr marL="527685" indent="-515620">
              <a:spcBef>
                <a:spcPts val="77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3200" spc="-5" dirty="0">
                <a:latin typeface="Carlito"/>
                <a:cs typeface="Carlito"/>
              </a:rPr>
              <a:t>Shear</a:t>
            </a:r>
            <a:r>
              <a:rPr sz="3200" spc="-70" dirty="0">
                <a:latin typeface="Carlito"/>
                <a:cs typeface="Carlito"/>
              </a:rPr>
              <a:t> </a:t>
            </a:r>
            <a:r>
              <a:rPr sz="3200" spc="-10" dirty="0">
                <a:latin typeface="Carlito"/>
                <a:cs typeface="Carlito"/>
              </a:rPr>
              <a:t>Joint</a:t>
            </a:r>
            <a:endParaRPr sz="3200"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38787371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85544" y="1735835"/>
            <a:ext cx="8889492" cy="41620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021459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33241" y="463423"/>
            <a:ext cx="4526280" cy="635000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120" dirty="0"/>
              <a:t>Classification </a:t>
            </a:r>
            <a:r>
              <a:rPr sz="4000" spc="-80" dirty="0"/>
              <a:t>of</a:t>
            </a:r>
            <a:r>
              <a:rPr sz="4000" spc="-100" dirty="0"/>
              <a:t> </a:t>
            </a:r>
            <a:r>
              <a:rPr sz="4000" spc="-220" dirty="0"/>
              <a:t>Joints</a:t>
            </a:r>
            <a:endParaRPr sz="4000"/>
          </a:p>
        </p:txBody>
      </p:sp>
      <p:grpSp>
        <p:nvGrpSpPr>
          <p:cNvPr id="4" name="object 4"/>
          <p:cNvGrpSpPr/>
          <p:nvPr/>
        </p:nvGrpSpPr>
        <p:grpSpPr>
          <a:xfrm>
            <a:off x="2008632" y="1524001"/>
            <a:ext cx="7897495" cy="5001895"/>
            <a:chOff x="484631" y="1524000"/>
            <a:chExt cx="7897495" cy="5001895"/>
          </a:xfrm>
        </p:grpSpPr>
        <p:sp>
          <p:nvSpPr>
            <p:cNvPr id="5" name="object 5"/>
            <p:cNvSpPr/>
            <p:nvPr/>
          </p:nvSpPr>
          <p:spPr>
            <a:xfrm>
              <a:off x="484631" y="1542288"/>
              <a:ext cx="7879080" cy="498348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09600" y="1524000"/>
              <a:ext cx="7772400" cy="48768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5759744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056632" y="327660"/>
            <a:ext cx="2023872" cy="12801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030920" y="1962778"/>
            <a:ext cx="8075295" cy="4416425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>
              <a:spcBef>
                <a:spcPts val="459"/>
              </a:spcBef>
            </a:pPr>
            <a:r>
              <a:rPr sz="3000" b="1" spc="-145" dirty="0">
                <a:latin typeface="Times New Roman"/>
                <a:cs typeface="Times New Roman"/>
              </a:rPr>
              <a:t>Effects </a:t>
            </a:r>
            <a:r>
              <a:rPr sz="3000" b="1" spc="-60" dirty="0">
                <a:latin typeface="Times New Roman"/>
                <a:cs typeface="Times New Roman"/>
              </a:rPr>
              <a:t>of</a:t>
            </a:r>
            <a:r>
              <a:rPr sz="3000" b="1" spc="15" dirty="0">
                <a:latin typeface="Times New Roman"/>
                <a:cs typeface="Times New Roman"/>
              </a:rPr>
              <a:t> </a:t>
            </a:r>
            <a:r>
              <a:rPr sz="3000" b="1" spc="-165" dirty="0">
                <a:latin typeface="Times New Roman"/>
                <a:cs typeface="Times New Roman"/>
              </a:rPr>
              <a:t>Joints</a:t>
            </a:r>
            <a:endParaRPr sz="3000" dirty="0">
              <a:latin typeface="Times New Roman"/>
              <a:cs typeface="Times New Roman"/>
            </a:endParaRPr>
          </a:p>
          <a:p>
            <a:pPr marL="355600" marR="5080" indent="-342900" algn="just">
              <a:lnSpc>
                <a:spcPct val="90000"/>
              </a:lnSpc>
              <a:spcBef>
                <a:spcPts val="725"/>
              </a:spcBef>
              <a:buChar char="•"/>
              <a:tabLst>
                <a:tab pos="355600" algn="l"/>
              </a:tabLst>
            </a:pPr>
            <a:r>
              <a:rPr sz="3000" spc="-170" dirty="0">
                <a:latin typeface="Arial"/>
                <a:cs typeface="Arial"/>
              </a:rPr>
              <a:t>From </a:t>
            </a:r>
            <a:r>
              <a:rPr sz="3000" spc="-110" dirty="0">
                <a:latin typeface="Arial"/>
                <a:cs typeface="Arial"/>
              </a:rPr>
              <a:t>the </a:t>
            </a:r>
            <a:r>
              <a:rPr sz="3000" spc="40" dirty="0">
                <a:latin typeface="Arial"/>
                <a:cs typeface="Arial"/>
              </a:rPr>
              <a:t>civil </a:t>
            </a:r>
            <a:r>
              <a:rPr sz="3000" spc="-90" dirty="0">
                <a:latin typeface="Arial"/>
                <a:cs typeface="Arial"/>
              </a:rPr>
              <a:t>engineering </a:t>
            </a:r>
            <a:r>
              <a:rPr sz="3000" spc="-25" dirty="0">
                <a:latin typeface="Arial"/>
                <a:cs typeface="Arial"/>
              </a:rPr>
              <a:t>point </a:t>
            </a:r>
            <a:r>
              <a:rPr sz="3000" spc="-55" dirty="0">
                <a:latin typeface="Arial"/>
                <a:cs typeface="Arial"/>
              </a:rPr>
              <a:t>of </a:t>
            </a:r>
            <a:r>
              <a:rPr sz="3000" spc="-85" dirty="0">
                <a:latin typeface="Arial"/>
                <a:cs typeface="Arial"/>
              </a:rPr>
              <a:t>view, </a:t>
            </a:r>
            <a:r>
              <a:rPr sz="3000" spc="-60" dirty="0">
                <a:latin typeface="Arial"/>
                <a:cs typeface="Arial"/>
              </a:rPr>
              <a:t>joints  </a:t>
            </a:r>
            <a:r>
              <a:rPr sz="3000" spc="-145" dirty="0">
                <a:latin typeface="Arial"/>
                <a:cs typeface="Arial"/>
              </a:rPr>
              <a:t>are </a:t>
            </a:r>
            <a:r>
              <a:rPr sz="3000" spc="-25" dirty="0">
                <a:latin typeface="Arial"/>
                <a:cs typeface="Arial"/>
              </a:rPr>
              <a:t>important </a:t>
            </a:r>
            <a:r>
              <a:rPr sz="3000" spc="-245" dirty="0">
                <a:latin typeface="Arial"/>
                <a:cs typeface="Arial"/>
              </a:rPr>
              <a:t>because </a:t>
            </a:r>
            <a:r>
              <a:rPr sz="3000" spc="-110" dirty="0">
                <a:latin typeface="Arial"/>
                <a:cs typeface="Arial"/>
              </a:rPr>
              <a:t>they </a:t>
            </a:r>
            <a:r>
              <a:rPr sz="3000" b="1" spc="-80" dirty="0">
                <a:latin typeface="Times New Roman"/>
                <a:cs typeface="Times New Roman"/>
              </a:rPr>
              <a:t>split </a:t>
            </a:r>
            <a:r>
              <a:rPr sz="3000" b="1" spc="-70" dirty="0">
                <a:latin typeface="Times New Roman"/>
                <a:cs typeface="Times New Roman"/>
              </a:rPr>
              <a:t>the </a:t>
            </a:r>
            <a:r>
              <a:rPr sz="3000" b="1" spc="-105" dirty="0">
                <a:latin typeface="Times New Roman"/>
                <a:cs typeface="Times New Roman"/>
              </a:rPr>
              <a:t>rocks </a:t>
            </a:r>
            <a:r>
              <a:rPr sz="3000" b="1" spc="-65" dirty="0">
                <a:latin typeface="Times New Roman"/>
                <a:cs typeface="Times New Roman"/>
              </a:rPr>
              <a:t>into </a:t>
            </a:r>
            <a:r>
              <a:rPr sz="3000" b="1" spc="-95" dirty="0">
                <a:latin typeface="Times New Roman"/>
                <a:cs typeface="Times New Roman"/>
              </a:rPr>
              <a:t>a  number </a:t>
            </a:r>
            <a:r>
              <a:rPr sz="3000" b="1" spc="-65" dirty="0">
                <a:latin typeface="Times New Roman"/>
                <a:cs typeface="Times New Roman"/>
              </a:rPr>
              <a:t>of</a:t>
            </a:r>
            <a:r>
              <a:rPr sz="3000" b="1" spc="620" dirty="0">
                <a:latin typeface="Times New Roman"/>
                <a:cs typeface="Times New Roman"/>
              </a:rPr>
              <a:t> </a:t>
            </a:r>
            <a:r>
              <a:rPr sz="3000" b="1" spc="-55" dirty="0">
                <a:latin typeface="Times New Roman"/>
                <a:cs typeface="Times New Roman"/>
              </a:rPr>
              <a:t>pieces </a:t>
            </a:r>
            <a:r>
              <a:rPr sz="3000" b="1" spc="-40" dirty="0">
                <a:latin typeface="Times New Roman"/>
                <a:cs typeface="Times New Roman"/>
              </a:rPr>
              <a:t>which, </a:t>
            </a:r>
            <a:r>
              <a:rPr sz="3000" b="1" spc="-25" dirty="0">
                <a:latin typeface="Times New Roman"/>
                <a:cs typeface="Times New Roman"/>
              </a:rPr>
              <a:t>in </a:t>
            </a:r>
            <a:r>
              <a:rPr sz="3000" b="1" spc="-110" dirty="0">
                <a:latin typeface="Times New Roman"/>
                <a:cs typeface="Times New Roman"/>
              </a:rPr>
              <a:t>turn, </a:t>
            </a:r>
            <a:r>
              <a:rPr sz="3000" b="1" spc="-75" dirty="0">
                <a:latin typeface="Times New Roman"/>
                <a:cs typeface="Times New Roman"/>
              </a:rPr>
              <a:t>reduce </a:t>
            </a:r>
            <a:r>
              <a:rPr sz="3000" b="1" spc="-80" dirty="0">
                <a:latin typeface="Times New Roman"/>
                <a:cs typeface="Times New Roman"/>
              </a:rPr>
              <a:t>the  </a:t>
            </a:r>
            <a:r>
              <a:rPr sz="3000" b="1" spc="-65" dirty="0">
                <a:latin typeface="Times New Roman"/>
                <a:cs typeface="Times New Roman"/>
              </a:rPr>
              <a:t>competence of </a:t>
            </a:r>
            <a:r>
              <a:rPr sz="3000" b="1" spc="-110" dirty="0">
                <a:latin typeface="Times New Roman"/>
                <a:cs typeface="Times New Roman"/>
              </a:rPr>
              <a:t>rock </a:t>
            </a:r>
            <a:r>
              <a:rPr sz="3000" b="1" spc="-135" dirty="0">
                <a:latin typeface="Times New Roman"/>
                <a:cs typeface="Times New Roman"/>
              </a:rPr>
              <a:t>mass</a:t>
            </a:r>
            <a:r>
              <a:rPr sz="3000" spc="-135" dirty="0">
                <a:latin typeface="Arial"/>
                <a:cs typeface="Arial"/>
              </a:rPr>
              <a:t>, </a:t>
            </a:r>
            <a:r>
              <a:rPr sz="3000" spc="-155" dirty="0">
                <a:latin typeface="Arial"/>
                <a:cs typeface="Arial"/>
              </a:rPr>
              <a:t>increase </a:t>
            </a:r>
            <a:r>
              <a:rPr sz="3000" spc="-110" dirty="0">
                <a:latin typeface="Arial"/>
                <a:cs typeface="Arial"/>
              </a:rPr>
              <a:t>the </a:t>
            </a:r>
            <a:r>
              <a:rPr sz="3000" spc="-75" dirty="0">
                <a:latin typeface="Arial"/>
                <a:cs typeface="Arial"/>
              </a:rPr>
              <a:t>porosity  </a:t>
            </a:r>
            <a:r>
              <a:rPr sz="3000" spc="-130" dirty="0">
                <a:latin typeface="Arial"/>
                <a:cs typeface="Arial"/>
              </a:rPr>
              <a:t>and </a:t>
            </a:r>
            <a:r>
              <a:rPr sz="3000" spc="-65" dirty="0">
                <a:latin typeface="Arial"/>
                <a:cs typeface="Arial"/>
              </a:rPr>
              <a:t>permeability </a:t>
            </a:r>
            <a:r>
              <a:rPr sz="3000" spc="-130" dirty="0">
                <a:latin typeface="Arial"/>
                <a:cs typeface="Arial"/>
              </a:rPr>
              <a:t>and </a:t>
            </a:r>
            <a:r>
              <a:rPr sz="3000" spc="-175" dirty="0">
                <a:latin typeface="Arial"/>
                <a:cs typeface="Arial"/>
              </a:rPr>
              <a:t>make </a:t>
            </a:r>
            <a:r>
              <a:rPr sz="3000" spc="-105" dirty="0">
                <a:latin typeface="Arial"/>
                <a:cs typeface="Arial"/>
              </a:rPr>
              <a:t>them </a:t>
            </a:r>
            <a:r>
              <a:rPr sz="3000" spc="-145" dirty="0">
                <a:latin typeface="Arial"/>
                <a:cs typeface="Arial"/>
              </a:rPr>
              <a:t>susceptible </a:t>
            </a:r>
            <a:r>
              <a:rPr sz="3000" spc="-70" dirty="0">
                <a:latin typeface="Arial"/>
                <a:cs typeface="Arial"/>
              </a:rPr>
              <a:t>to  </a:t>
            </a:r>
            <a:r>
              <a:rPr sz="3000" b="1" spc="-70" dirty="0">
                <a:latin typeface="Times New Roman"/>
                <a:cs typeface="Times New Roman"/>
              </a:rPr>
              <a:t>quick </a:t>
            </a:r>
            <a:r>
              <a:rPr sz="3000" b="1" spc="-80" dirty="0">
                <a:latin typeface="Times New Roman"/>
                <a:cs typeface="Times New Roman"/>
              </a:rPr>
              <a:t>decay </a:t>
            </a:r>
            <a:r>
              <a:rPr sz="3000" b="1" spc="-85" dirty="0">
                <a:latin typeface="Times New Roman"/>
                <a:cs typeface="Times New Roman"/>
              </a:rPr>
              <a:t>and</a:t>
            </a:r>
            <a:r>
              <a:rPr sz="3000" b="1" spc="-130" dirty="0">
                <a:latin typeface="Times New Roman"/>
                <a:cs typeface="Times New Roman"/>
              </a:rPr>
              <a:t> </a:t>
            </a:r>
            <a:r>
              <a:rPr sz="3000" b="1" spc="-80" dirty="0">
                <a:latin typeface="Times New Roman"/>
                <a:cs typeface="Times New Roman"/>
              </a:rPr>
              <a:t>weathering</a:t>
            </a:r>
            <a:r>
              <a:rPr sz="3000" spc="-80" dirty="0">
                <a:latin typeface="Arial"/>
                <a:cs typeface="Arial"/>
              </a:rPr>
              <a:t>.</a:t>
            </a:r>
            <a:endParaRPr sz="3000" dirty="0">
              <a:latin typeface="Arial"/>
              <a:cs typeface="Arial"/>
            </a:endParaRPr>
          </a:p>
          <a:p>
            <a:pPr marL="355600" marR="9525" indent="-342900" algn="just">
              <a:lnSpc>
                <a:spcPct val="90000"/>
              </a:lnSpc>
              <a:spcBef>
                <a:spcPts val="720"/>
              </a:spcBef>
              <a:buChar char="•"/>
              <a:tabLst>
                <a:tab pos="355600" algn="l"/>
              </a:tabLst>
            </a:pPr>
            <a:r>
              <a:rPr sz="3000" spc="-175" dirty="0">
                <a:latin typeface="Arial"/>
                <a:cs typeface="Arial"/>
              </a:rPr>
              <a:t>Joints </a:t>
            </a:r>
            <a:r>
              <a:rPr sz="3000" spc="-120" dirty="0">
                <a:latin typeface="Arial"/>
                <a:cs typeface="Arial"/>
              </a:rPr>
              <a:t>But </a:t>
            </a:r>
            <a:r>
              <a:rPr sz="3000" spc="-265" dirty="0">
                <a:latin typeface="Arial"/>
                <a:cs typeface="Arial"/>
              </a:rPr>
              <a:t>a</a:t>
            </a:r>
            <a:r>
              <a:rPr sz="3000" spc="300" dirty="0">
                <a:latin typeface="Arial"/>
                <a:cs typeface="Arial"/>
              </a:rPr>
              <a:t> </a:t>
            </a:r>
            <a:r>
              <a:rPr sz="3000" spc="-60" dirty="0">
                <a:latin typeface="Arial"/>
                <a:cs typeface="Arial"/>
              </a:rPr>
              <a:t>few </a:t>
            </a:r>
            <a:r>
              <a:rPr sz="3000" spc="-185" dirty="0">
                <a:latin typeface="Arial"/>
                <a:cs typeface="Arial"/>
              </a:rPr>
              <a:t>advantages </a:t>
            </a:r>
            <a:r>
              <a:rPr sz="3000" spc="-50" dirty="0">
                <a:latin typeface="Arial"/>
                <a:cs typeface="Arial"/>
              </a:rPr>
              <a:t>that </a:t>
            </a:r>
            <a:r>
              <a:rPr sz="3000" spc="-145" dirty="0">
                <a:latin typeface="Arial"/>
                <a:cs typeface="Arial"/>
              </a:rPr>
              <a:t>accompany  </a:t>
            </a:r>
            <a:r>
              <a:rPr sz="3000" spc="-60" dirty="0">
                <a:latin typeface="Arial"/>
                <a:cs typeface="Arial"/>
              </a:rPr>
              <a:t>joints </a:t>
            </a:r>
            <a:r>
              <a:rPr sz="3000" spc="-140" dirty="0">
                <a:latin typeface="Arial"/>
                <a:cs typeface="Arial"/>
              </a:rPr>
              <a:t>are; </a:t>
            </a:r>
            <a:r>
              <a:rPr sz="3000" dirty="0">
                <a:latin typeface="Arial"/>
                <a:cs typeface="Arial"/>
              </a:rPr>
              <a:t>their </a:t>
            </a:r>
            <a:r>
              <a:rPr sz="3000" spc="-110" dirty="0">
                <a:latin typeface="Arial"/>
                <a:cs typeface="Arial"/>
              </a:rPr>
              <a:t>occurrence </a:t>
            </a:r>
            <a:r>
              <a:rPr sz="3000" spc="-180" dirty="0">
                <a:latin typeface="Arial"/>
                <a:cs typeface="Arial"/>
              </a:rPr>
              <a:t>increases </a:t>
            </a:r>
            <a:r>
              <a:rPr sz="3000" spc="-110" dirty="0">
                <a:latin typeface="Arial"/>
                <a:cs typeface="Arial"/>
              </a:rPr>
              <a:t>the </a:t>
            </a:r>
            <a:r>
              <a:rPr sz="3000" spc="-50" dirty="0">
                <a:latin typeface="Arial"/>
                <a:cs typeface="Arial"/>
              </a:rPr>
              <a:t>ground  </a:t>
            </a:r>
            <a:r>
              <a:rPr sz="3000" spc="-65" dirty="0">
                <a:latin typeface="Arial"/>
                <a:cs typeface="Arial"/>
              </a:rPr>
              <a:t>water potential </a:t>
            </a:r>
            <a:r>
              <a:rPr sz="3000" spc="65" dirty="0">
                <a:latin typeface="Arial"/>
                <a:cs typeface="Arial"/>
              </a:rPr>
              <a:t>in </a:t>
            </a:r>
            <a:r>
              <a:rPr sz="3000" spc="-125" dirty="0">
                <a:latin typeface="Arial"/>
                <a:cs typeface="Arial"/>
              </a:rPr>
              <a:t>any</a:t>
            </a:r>
            <a:r>
              <a:rPr sz="3000" spc="-270" dirty="0">
                <a:latin typeface="Arial"/>
                <a:cs typeface="Arial"/>
              </a:rPr>
              <a:t> </a:t>
            </a:r>
            <a:r>
              <a:rPr sz="3000" spc="-160" dirty="0">
                <a:latin typeface="Arial"/>
                <a:cs typeface="Arial"/>
              </a:rPr>
              <a:t>place.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6" name="object 4"/>
          <p:cNvSpPr>
            <a:spLocks noGrp="1"/>
          </p:cNvSpPr>
          <p:nvPr>
            <p:ph type="title"/>
          </p:nvPr>
        </p:nvSpPr>
        <p:spPr>
          <a:xfrm>
            <a:off x="2542504" y="0"/>
            <a:ext cx="7399986" cy="20734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1039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056632" y="327660"/>
            <a:ext cx="2023872" cy="12801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62200" y="682619"/>
            <a:ext cx="10515600" cy="690574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4604">
              <a:lnSpc>
                <a:spcPct val="100000"/>
              </a:lnSpc>
              <a:spcBef>
                <a:spcPts val="105"/>
              </a:spcBef>
            </a:pPr>
            <a:endParaRPr spc="-110" dirty="0"/>
          </a:p>
        </p:txBody>
      </p:sp>
      <p:grpSp>
        <p:nvGrpSpPr>
          <p:cNvPr id="4" name="object 4"/>
          <p:cNvGrpSpPr/>
          <p:nvPr/>
        </p:nvGrpSpPr>
        <p:grpSpPr>
          <a:xfrm>
            <a:off x="1757172" y="1828800"/>
            <a:ext cx="4180840" cy="3272154"/>
            <a:chOff x="233172" y="1828800"/>
            <a:chExt cx="4180840" cy="3272154"/>
          </a:xfrm>
        </p:grpSpPr>
        <p:sp>
          <p:nvSpPr>
            <p:cNvPr id="5" name="object 5"/>
            <p:cNvSpPr/>
            <p:nvPr/>
          </p:nvSpPr>
          <p:spPr>
            <a:xfrm>
              <a:off x="233172" y="1946147"/>
              <a:ext cx="4062984" cy="315467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57200" y="1828800"/>
              <a:ext cx="3956304" cy="304800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6015228" y="1879092"/>
            <a:ext cx="4373880" cy="3441700"/>
            <a:chOff x="4491228" y="1879092"/>
            <a:chExt cx="4373880" cy="3441700"/>
          </a:xfrm>
        </p:grpSpPr>
        <p:sp>
          <p:nvSpPr>
            <p:cNvPr id="8" name="object 8"/>
            <p:cNvSpPr/>
            <p:nvPr/>
          </p:nvSpPr>
          <p:spPr>
            <a:xfrm>
              <a:off x="4491228" y="1879092"/>
              <a:ext cx="4373880" cy="3441191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72000" y="1905000"/>
              <a:ext cx="4267200" cy="3334512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263696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056632" y="327660"/>
            <a:ext cx="2023872" cy="12801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62200" y="682619"/>
            <a:ext cx="10515600" cy="690574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4604">
              <a:lnSpc>
                <a:spcPct val="100000"/>
              </a:lnSpc>
              <a:spcBef>
                <a:spcPts val="105"/>
              </a:spcBef>
            </a:pPr>
            <a:endParaRPr spc="-110" dirty="0"/>
          </a:p>
        </p:txBody>
      </p:sp>
      <p:sp>
        <p:nvSpPr>
          <p:cNvPr id="9" name="object 9"/>
          <p:cNvSpPr txBox="1">
            <a:spLocks noGrp="1"/>
          </p:cNvSpPr>
          <p:nvPr>
            <p:ph idx="1"/>
          </p:nvPr>
        </p:nvSpPr>
        <p:spPr>
          <a:xfrm>
            <a:off x="2362200" y="2138611"/>
            <a:ext cx="9386552" cy="3110980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12700" marR="8890" algn="just">
              <a:lnSpc>
                <a:spcPts val="2880"/>
              </a:lnSpc>
              <a:spcBef>
                <a:spcPts val="795"/>
              </a:spcBef>
            </a:pPr>
            <a:r>
              <a:rPr lang="en-US" spc="-95" dirty="0"/>
              <a:t>A</a:t>
            </a:r>
            <a:r>
              <a:rPr spc="-95" dirty="0" smtClean="0"/>
              <a:t>ppearing </a:t>
            </a:r>
            <a:r>
              <a:rPr spc="-335" dirty="0"/>
              <a:t>as </a:t>
            </a:r>
            <a:r>
              <a:rPr spc="-75" dirty="0"/>
              <a:t>fractures </a:t>
            </a:r>
            <a:r>
              <a:rPr spc="70" dirty="0"/>
              <a:t>in </a:t>
            </a:r>
            <a:r>
              <a:rPr spc="-135" dirty="0"/>
              <a:t>rocks, </a:t>
            </a:r>
            <a:r>
              <a:rPr spc="-145" dirty="0"/>
              <a:t>are </a:t>
            </a:r>
            <a:r>
              <a:rPr b="1" spc="-75" dirty="0">
                <a:latin typeface="Times New Roman"/>
                <a:cs typeface="Times New Roman"/>
              </a:rPr>
              <a:t>not </a:t>
            </a:r>
            <a:r>
              <a:rPr b="1" spc="-114" dirty="0">
                <a:latin typeface="Times New Roman"/>
                <a:cs typeface="Times New Roman"/>
              </a:rPr>
              <a:t>as  </a:t>
            </a:r>
            <a:r>
              <a:rPr b="1" spc="-80" dirty="0">
                <a:latin typeface="Times New Roman"/>
                <a:cs typeface="Times New Roman"/>
              </a:rPr>
              <a:t>dangerous </a:t>
            </a:r>
            <a:r>
              <a:rPr b="1" spc="-100" dirty="0">
                <a:latin typeface="Times New Roman"/>
                <a:cs typeface="Times New Roman"/>
              </a:rPr>
              <a:t>as  </a:t>
            </a:r>
            <a:r>
              <a:rPr b="1" spc="-95" dirty="0">
                <a:latin typeface="Times New Roman"/>
                <a:cs typeface="Times New Roman"/>
              </a:rPr>
              <a:t>faults.  </a:t>
            </a:r>
            <a:r>
              <a:rPr spc="-140" dirty="0"/>
              <a:t>This </a:t>
            </a:r>
            <a:r>
              <a:rPr spc="-130" dirty="0"/>
              <a:t>is </a:t>
            </a:r>
            <a:r>
              <a:rPr spc="-300" dirty="0"/>
              <a:t>so  </a:t>
            </a:r>
            <a:r>
              <a:rPr spc="30" dirty="0"/>
              <a:t>primarily</a:t>
            </a:r>
            <a:r>
              <a:rPr spc="735" dirty="0"/>
              <a:t> </a:t>
            </a:r>
            <a:r>
              <a:rPr spc="-250" dirty="0"/>
              <a:t>because</a:t>
            </a:r>
          </a:p>
          <a:p>
            <a:pPr marL="12700" algn="just">
              <a:lnSpc>
                <a:spcPts val="2545"/>
              </a:lnSpc>
            </a:pPr>
            <a:r>
              <a:rPr spc="-110" dirty="0"/>
              <a:t>the  </a:t>
            </a:r>
            <a:r>
              <a:rPr spc="-70" dirty="0"/>
              <a:t>region  </a:t>
            </a:r>
            <a:r>
              <a:rPr spc="-125" dirty="0"/>
              <a:t>affected   </a:t>
            </a:r>
            <a:r>
              <a:rPr spc="-114" dirty="0"/>
              <a:t>by </a:t>
            </a:r>
            <a:r>
              <a:rPr spc="600" dirty="0"/>
              <a:t> </a:t>
            </a:r>
            <a:r>
              <a:rPr spc="10" dirty="0"/>
              <a:t>joint  </a:t>
            </a:r>
            <a:r>
              <a:rPr spc="-145" dirty="0"/>
              <a:t>are   </a:t>
            </a:r>
            <a:r>
              <a:rPr b="1" spc="-75" dirty="0">
                <a:latin typeface="Times New Roman"/>
                <a:cs typeface="Times New Roman"/>
              </a:rPr>
              <a:t>not   </a:t>
            </a:r>
            <a:r>
              <a:rPr b="1" spc="-70" dirty="0">
                <a:latin typeface="Times New Roman"/>
                <a:cs typeface="Times New Roman"/>
              </a:rPr>
              <a:t>liable</a:t>
            </a:r>
            <a:r>
              <a:rPr b="1" spc="70" dirty="0">
                <a:latin typeface="Times New Roman"/>
                <a:cs typeface="Times New Roman"/>
              </a:rPr>
              <a:t> </a:t>
            </a:r>
            <a:r>
              <a:rPr b="1" spc="-95" dirty="0">
                <a:latin typeface="Times New Roman"/>
                <a:cs typeface="Times New Roman"/>
              </a:rPr>
              <a:t>to</a:t>
            </a:r>
          </a:p>
          <a:p>
            <a:pPr marL="12700" marR="6350" algn="just">
              <a:lnSpc>
                <a:spcPts val="2880"/>
              </a:lnSpc>
              <a:spcBef>
                <a:spcPts val="340"/>
              </a:spcBef>
            </a:pPr>
            <a:r>
              <a:rPr b="1" spc="-75" dirty="0">
                <a:latin typeface="Times New Roman"/>
                <a:cs typeface="Times New Roman"/>
              </a:rPr>
              <a:t>recurrence </a:t>
            </a:r>
            <a:r>
              <a:rPr b="1" spc="-65" dirty="0">
                <a:latin typeface="Times New Roman"/>
                <a:cs typeface="Times New Roman"/>
              </a:rPr>
              <a:t>of </a:t>
            </a:r>
            <a:r>
              <a:rPr b="1" spc="-100" dirty="0">
                <a:latin typeface="Times New Roman"/>
                <a:cs typeface="Times New Roman"/>
              </a:rPr>
              <a:t>joints </a:t>
            </a:r>
            <a:r>
              <a:rPr b="1" spc="-25" dirty="0">
                <a:latin typeface="Times New Roman"/>
                <a:cs typeface="Times New Roman"/>
              </a:rPr>
              <a:t>in </a:t>
            </a:r>
            <a:r>
              <a:rPr b="1" spc="-85" dirty="0">
                <a:latin typeface="Times New Roman"/>
                <a:cs typeface="Times New Roman"/>
              </a:rPr>
              <a:t>future </a:t>
            </a:r>
            <a:r>
              <a:rPr b="1" spc="-100" dirty="0">
                <a:latin typeface="Times New Roman"/>
                <a:cs typeface="Times New Roman"/>
              </a:rPr>
              <a:t>as </a:t>
            </a:r>
            <a:r>
              <a:rPr b="1" spc="-85" dirty="0">
                <a:latin typeface="Times New Roman"/>
                <a:cs typeface="Times New Roman"/>
              </a:rPr>
              <a:t>happens </a:t>
            </a:r>
            <a:r>
              <a:rPr b="1" spc="-25" dirty="0">
                <a:latin typeface="Times New Roman"/>
                <a:cs typeface="Times New Roman"/>
              </a:rPr>
              <a:t>in </a:t>
            </a:r>
            <a:r>
              <a:rPr b="1" spc="-80" dirty="0">
                <a:latin typeface="Times New Roman"/>
                <a:cs typeface="Times New Roman"/>
              </a:rPr>
              <a:t>the  </a:t>
            </a:r>
            <a:r>
              <a:rPr b="1" spc="-65" dirty="0">
                <a:latin typeface="Times New Roman"/>
                <a:cs typeface="Times New Roman"/>
              </a:rPr>
              <a:t>case of </a:t>
            </a:r>
            <a:r>
              <a:rPr b="1" spc="-105" dirty="0">
                <a:latin typeface="Times New Roman"/>
                <a:cs typeface="Times New Roman"/>
              </a:rPr>
              <a:t>faults</a:t>
            </a:r>
            <a:r>
              <a:rPr spc="-105" dirty="0"/>
              <a:t>. </a:t>
            </a:r>
            <a:r>
              <a:rPr spc="-175" dirty="0"/>
              <a:t>Thus </a:t>
            </a:r>
            <a:r>
              <a:rPr spc="-190" dirty="0"/>
              <a:t>places  </a:t>
            </a:r>
            <a:r>
              <a:rPr spc="-90" dirty="0"/>
              <a:t>where </a:t>
            </a:r>
            <a:r>
              <a:rPr spc="-60" dirty="0"/>
              <a:t>joints </a:t>
            </a:r>
            <a:r>
              <a:rPr spc="-70" dirty="0"/>
              <a:t>occur</a:t>
            </a:r>
            <a:r>
              <a:rPr spc="585" dirty="0"/>
              <a:t> </a:t>
            </a:r>
            <a:r>
              <a:rPr spc="-145" dirty="0"/>
              <a:t>are</a:t>
            </a:r>
          </a:p>
          <a:p>
            <a:pPr marL="12700" marR="5080" algn="just">
              <a:lnSpc>
                <a:spcPct val="80000"/>
              </a:lnSpc>
              <a:spcBef>
                <a:spcPts val="25"/>
              </a:spcBef>
            </a:pPr>
            <a:r>
              <a:rPr b="1" spc="-75" dirty="0">
                <a:latin typeface="Times New Roman"/>
                <a:cs typeface="Times New Roman"/>
              </a:rPr>
              <a:t>not </a:t>
            </a:r>
            <a:r>
              <a:rPr b="1" spc="-105" dirty="0">
                <a:latin typeface="Times New Roman"/>
                <a:cs typeface="Times New Roman"/>
              </a:rPr>
              <a:t>very </a:t>
            </a:r>
            <a:r>
              <a:rPr b="1" spc="-85" dirty="0">
                <a:latin typeface="Times New Roman"/>
                <a:cs typeface="Times New Roman"/>
              </a:rPr>
              <a:t>unstable </a:t>
            </a:r>
            <a:r>
              <a:rPr b="1" spc="-95" dirty="0">
                <a:latin typeface="Times New Roman"/>
                <a:cs typeface="Times New Roman"/>
              </a:rPr>
              <a:t>for </a:t>
            </a:r>
            <a:r>
              <a:rPr b="1" spc="-75" dirty="0">
                <a:latin typeface="Times New Roman"/>
                <a:cs typeface="Times New Roman"/>
              </a:rPr>
              <a:t>foundation </a:t>
            </a:r>
            <a:r>
              <a:rPr b="1" spc="-100" dirty="0">
                <a:latin typeface="Times New Roman"/>
                <a:cs typeface="Times New Roman"/>
              </a:rPr>
              <a:t>purpose. </a:t>
            </a:r>
            <a:r>
              <a:rPr spc="-165" dirty="0"/>
              <a:t>Also </a:t>
            </a:r>
            <a:r>
              <a:rPr spc="-100" dirty="0"/>
              <a:t>the  </a:t>
            </a:r>
            <a:r>
              <a:rPr spc="-175" dirty="0"/>
              <a:t>area </a:t>
            </a:r>
            <a:r>
              <a:rPr spc="-125" dirty="0"/>
              <a:t>affected </a:t>
            </a:r>
            <a:r>
              <a:rPr spc="-114" dirty="0"/>
              <a:t>by </a:t>
            </a:r>
            <a:r>
              <a:rPr spc="-55" dirty="0"/>
              <a:t>joints </a:t>
            </a:r>
            <a:r>
              <a:rPr spc="-145" dirty="0"/>
              <a:t>can </a:t>
            </a:r>
            <a:r>
              <a:rPr spc="-245" dirty="0"/>
              <a:t>be </a:t>
            </a:r>
            <a:r>
              <a:rPr spc="-140" dirty="0"/>
              <a:t>easily </a:t>
            </a:r>
            <a:r>
              <a:rPr spc="-70" dirty="0"/>
              <a:t>improved </a:t>
            </a:r>
            <a:r>
              <a:rPr spc="-114" dirty="0"/>
              <a:t>by  </a:t>
            </a:r>
            <a:r>
              <a:rPr spc="-165" dirty="0"/>
              <a:t>methods</a:t>
            </a:r>
            <a:r>
              <a:rPr spc="500" dirty="0"/>
              <a:t> </a:t>
            </a:r>
            <a:r>
              <a:rPr spc="-150" dirty="0"/>
              <a:t>such </a:t>
            </a:r>
            <a:r>
              <a:rPr spc="-335" dirty="0"/>
              <a:t>as </a:t>
            </a:r>
            <a:r>
              <a:rPr spc="-105" dirty="0"/>
              <a:t>suitable </a:t>
            </a:r>
            <a:r>
              <a:rPr b="1" spc="-70" dirty="0">
                <a:latin typeface="Times New Roman"/>
                <a:cs typeface="Times New Roman"/>
              </a:rPr>
              <a:t>cement grouting </a:t>
            </a:r>
            <a:r>
              <a:rPr b="1" spc="-135" dirty="0">
                <a:latin typeface="Times New Roman"/>
                <a:cs typeface="Times New Roman"/>
              </a:rPr>
              <a:t>or  </a:t>
            </a:r>
            <a:r>
              <a:rPr b="1" spc="-55" dirty="0">
                <a:latin typeface="Times New Roman"/>
                <a:cs typeface="Times New Roman"/>
              </a:rPr>
              <a:t>plugging.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059941" y="1514602"/>
            <a:ext cx="131000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85" dirty="0">
                <a:latin typeface="Arial"/>
                <a:cs typeface="Arial"/>
              </a:rPr>
              <a:t>Joints,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709161" y="1514602"/>
            <a:ext cx="114808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000" spc="50" dirty="0">
                <a:latin typeface="Arial"/>
                <a:cs typeface="Arial"/>
              </a:rPr>
              <a:t>t</a:t>
            </a:r>
            <a:r>
              <a:rPr sz="3000" spc="-105" dirty="0">
                <a:latin typeface="Arial"/>
                <a:cs typeface="Arial"/>
              </a:rPr>
              <a:t>hou</a:t>
            </a:r>
            <a:r>
              <a:rPr sz="3000" spc="-90" dirty="0">
                <a:latin typeface="Arial"/>
                <a:cs typeface="Arial"/>
              </a:rPr>
              <a:t>g</a:t>
            </a:r>
            <a:r>
              <a:rPr sz="3000" spc="-15" dirty="0">
                <a:latin typeface="Arial"/>
                <a:cs typeface="Arial"/>
              </a:rPr>
              <a:t>h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198491" y="1514602"/>
            <a:ext cx="296227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1414780" algn="l"/>
              </a:tabLst>
            </a:pPr>
            <a:r>
              <a:rPr sz="3000" spc="-110" dirty="0">
                <a:latin typeface="Arial"/>
                <a:cs typeface="Arial"/>
              </a:rPr>
              <a:t>they	</a:t>
            </a:r>
            <a:r>
              <a:rPr sz="3000" spc="-200" dirty="0">
                <a:latin typeface="Arial"/>
                <a:cs typeface="Arial"/>
              </a:rPr>
              <a:t>resembles</a:t>
            </a:r>
            <a:endParaRPr sz="3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501254" y="1514602"/>
            <a:ext cx="163004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1242695" algn="l"/>
              </a:tabLst>
            </a:pPr>
            <a:r>
              <a:rPr sz="3000" spc="-65" dirty="0">
                <a:latin typeface="Arial"/>
                <a:cs typeface="Arial"/>
              </a:rPr>
              <a:t>faults	</a:t>
            </a:r>
            <a:r>
              <a:rPr sz="3000" spc="-114" dirty="0">
                <a:latin typeface="Arial"/>
                <a:cs typeface="Arial"/>
              </a:rPr>
              <a:t>by</a:t>
            </a:r>
            <a:endParaRPr sz="30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84863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056632" y="327660"/>
            <a:ext cx="2023872" cy="12801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031555" y="1962778"/>
            <a:ext cx="8074025" cy="3245485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12700">
              <a:spcBef>
                <a:spcPts val="869"/>
              </a:spcBef>
            </a:pPr>
            <a:r>
              <a:rPr sz="3200" b="1" spc="-195" dirty="0">
                <a:latin typeface="Times New Roman"/>
                <a:cs typeface="Times New Roman"/>
              </a:rPr>
              <a:t>Parts </a:t>
            </a:r>
            <a:r>
              <a:rPr sz="3200" b="1" spc="-60" dirty="0">
                <a:latin typeface="Times New Roman"/>
                <a:cs typeface="Times New Roman"/>
              </a:rPr>
              <a:t>of </a:t>
            </a:r>
            <a:r>
              <a:rPr sz="3200" b="1" spc="-100" dirty="0">
                <a:latin typeface="Times New Roman"/>
                <a:cs typeface="Times New Roman"/>
              </a:rPr>
              <a:t>a</a:t>
            </a:r>
            <a:r>
              <a:rPr sz="3200" b="1" spc="30" dirty="0">
                <a:latin typeface="Times New Roman"/>
                <a:cs typeface="Times New Roman"/>
              </a:rPr>
              <a:t> </a:t>
            </a:r>
            <a:r>
              <a:rPr sz="3200" b="1" spc="-190" dirty="0">
                <a:latin typeface="Times New Roman"/>
                <a:cs typeface="Times New Roman"/>
              </a:rPr>
              <a:t>Joint</a:t>
            </a:r>
            <a:endParaRPr sz="3200" dirty="0">
              <a:latin typeface="Times New Roman"/>
              <a:cs typeface="Times New Roman"/>
            </a:endParaRPr>
          </a:p>
          <a:p>
            <a:pPr marL="355600" marR="5080" indent="-342900" algn="just">
              <a:spcBef>
                <a:spcPts val="770"/>
              </a:spcBef>
              <a:buChar char="•"/>
              <a:tabLst>
                <a:tab pos="355600" algn="l"/>
              </a:tabLst>
            </a:pPr>
            <a:r>
              <a:rPr sz="3200" spc="-190" dirty="0">
                <a:latin typeface="Arial"/>
                <a:cs typeface="Arial"/>
              </a:rPr>
              <a:t>Joints </a:t>
            </a:r>
            <a:r>
              <a:rPr sz="3200" spc="-25" dirty="0">
                <a:latin typeface="Arial"/>
                <a:cs typeface="Arial"/>
              </a:rPr>
              <a:t>like </a:t>
            </a:r>
            <a:r>
              <a:rPr sz="3200" spc="-95" dirty="0">
                <a:latin typeface="Arial"/>
                <a:cs typeface="Arial"/>
              </a:rPr>
              <a:t>faults, </a:t>
            </a:r>
            <a:r>
              <a:rPr sz="3200" spc="-55" dirty="0">
                <a:latin typeface="Arial"/>
                <a:cs typeface="Arial"/>
              </a:rPr>
              <a:t>refer </a:t>
            </a:r>
            <a:r>
              <a:rPr sz="3200" spc="-85" dirty="0">
                <a:latin typeface="Arial"/>
                <a:cs typeface="Arial"/>
              </a:rPr>
              <a:t>to </a:t>
            </a:r>
            <a:r>
              <a:rPr sz="3200" spc="-125" dirty="0">
                <a:latin typeface="Arial"/>
                <a:cs typeface="Arial"/>
              </a:rPr>
              <a:t>the </a:t>
            </a:r>
            <a:r>
              <a:rPr sz="3200" spc="-40" dirty="0">
                <a:latin typeface="Arial"/>
                <a:cs typeface="Arial"/>
              </a:rPr>
              <a:t>fracture </a:t>
            </a:r>
            <a:r>
              <a:rPr sz="3200" spc="70" dirty="0">
                <a:latin typeface="Arial"/>
                <a:cs typeface="Arial"/>
              </a:rPr>
              <a:t>in </a:t>
            </a:r>
            <a:r>
              <a:rPr sz="3200" spc="-145" dirty="0">
                <a:latin typeface="Arial"/>
                <a:cs typeface="Arial"/>
              </a:rPr>
              <a:t>rocks.  </a:t>
            </a:r>
            <a:r>
              <a:rPr sz="3200" spc="-215" dirty="0">
                <a:latin typeface="Arial"/>
                <a:cs typeface="Arial"/>
              </a:rPr>
              <a:t>Hence, </a:t>
            </a:r>
            <a:r>
              <a:rPr sz="3200" spc="-20" dirty="0">
                <a:latin typeface="Arial"/>
                <a:cs typeface="Arial"/>
              </a:rPr>
              <a:t>like </a:t>
            </a:r>
            <a:r>
              <a:rPr sz="3200" spc="-95" dirty="0">
                <a:latin typeface="Arial"/>
                <a:cs typeface="Arial"/>
              </a:rPr>
              <a:t>faults, </a:t>
            </a:r>
            <a:r>
              <a:rPr sz="3200" spc="-30" dirty="0">
                <a:latin typeface="Arial"/>
                <a:cs typeface="Arial"/>
              </a:rPr>
              <a:t>inclined </a:t>
            </a:r>
            <a:r>
              <a:rPr sz="3200" spc="-135" dirty="0">
                <a:latin typeface="Arial"/>
                <a:cs typeface="Arial"/>
              </a:rPr>
              <a:t>and </a:t>
            </a:r>
            <a:r>
              <a:rPr sz="3200" spc="-45" dirty="0">
                <a:latin typeface="Arial"/>
                <a:cs typeface="Arial"/>
              </a:rPr>
              <a:t>vertical </a:t>
            </a:r>
            <a:r>
              <a:rPr sz="3200" spc="-60" dirty="0">
                <a:latin typeface="Arial"/>
                <a:cs typeface="Arial"/>
              </a:rPr>
              <a:t>joints  </a:t>
            </a:r>
            <a:r>
              <a:rPr sz="3200" spc="-195" dirty="0">
                <a:latin typeface="Arial"/>
                <a:cs typeface="Arial"/>
              </a:rPr>
              <a:t>also </a:t>
            </a:r>
            <a:r>
              <a:rPr sz="3200" spc="-150" dirty="0">
                <a:latin typeface="Arial"/>
                <a:cs typeface="Arial"/>
              </a:rPr>
              <a:t>can </a:t>
            </a:r>
            <a:r>
              <a:rPr sz="3200" spc="-265" dirty="0">
                <a:latin typeface="Arial"/>
                <a:cs typeface="Arial"/>
              </a:rPr>
              <a:t>be </a:t>
            </a:r>
            <a:r>
              <a:rPr sz="3200" spc="-155" dirty="0">
                <a:latin typeface="Arial"/>
                <a:cs typeface="Arial"/>
              </a:rPr>
              <a:t>described </a:t>
            </a:r>
            <a:r>
              <a:rPr sz="3200" spc="-125" dirty="0">
                <a:latin typeface="Arial"/>
                <a:cs typeface="Arial"/>
              </a:rPr>
              <a:t>by </a:t>
            </a:r>
            <a:r>
              <a:rPr sz="3200" dirty="0">
                <a:latin typeface="Arial"/>
                <a:cs typeface="Arial"/>
              </a:rPr>
              <a:t>their</a:t>
            </a:r>
            <a:r>
              <a:rPr sz="3200" spc="185" dirty="0">
                <a:latin typeface="Arial"/>
                <a:cs typeface="Arial"/>
              </a:rPr>
              <a:t> </a:t>
            </a:r>
            <a:r>
              <a:rPr sz="3200" spc="-85" dirty="0">
                <a:latin typeface="Arial"/>
                <a:cs typeface="Arial"/>
              </a:rPr>
              <a:t>attitude.</a:t>
            </a:r>
            <a:endParaRPr sz="3200" dirty="0">
              <a:latin typeface="Arial"/>
              <a:cs typeface="Arial"/>
            </a:endParaRPr>
          </a:p>
          <a:p>
            <a:pPr marL="355600" marR="5080" indent="-342900" algn="just">
              <a:spcBef>
                <a:spcPts val="770"/>
              </a:spcBef>
              <a:buChar char="•"/>
              <a:tabLst>
                <a:tab pos="355600" algn="l"/>
              </a:tabLst>
            </a:pPr>
            <a:r>
              <a:rPr sz="3200" spc="-140" dirty="0">
                <a:latin typeface="Arial"/>
                <a:cs typeface="Arial"/>
              </a:rPr>
              <a:t>However, </a:t>
            </a:r>
            <a:r>
              <a:rPr sz="3200" spc="70" dirty="0">
                <a:latin typeface="Arial"/>
                <a:cs typeface="Arial"/>
              </a:rPr>
              <a:t>in </a:t>
            </a:r>
            <a:r>
              <a:rPr sz="3200" spc="-60" dirty="0">
                <a:latin typeface="Arial"/>
                <a:cs typeface="Arial"/>
              </a:rPr>
              <a:t>joints </a:t>
            </a:r>
            <a:r>
              <a:rPr sz="3200" spc="-114" dirty="0">
                <a:latin typeface="Arial"/>
                <a:cs typeface="Arial"/>
              </a:rPr>
              <a:t>the </a:t>
            </a:r>
            <a:r>
              <a:rPr sz="3200" spc="5" dirty="0">
                <a:latin typeface="Arial"/>
                <a:cs typeface="Arial"/>
              </a:rPr>
              <a:t>fracturing </a:t>
            </a:r>
            <a:r>
              <a:rPr sz="3200" spc="-140" dirty="0">
                <a:latin typeface="Arial"/>
                <a:cs typeface="Arial"/>
              </a:rPr>
              <a:t>blocks </a:t>
            </a:r>
            <a:r>
              <a:rPr sz="3200" spc="-155" dirty="0">
                <a:latin typeface="Arial"/>
                <a:cs typeface="Arial"/>
              </a:rPr>
              <a:t>are  </a:t>
            </a:r>
            <a:r>
              <a:rPr sz="3200" spc="-65" dirty="0">
                <a:latin typeface="Arial"/>
                <a:cs typeface="Arial"/>
              </a:rPr>
              <a:t>not </a:t>
            </a:r>
            <a:r>
              <a:rPr sz="3200" spc="-180" dirty="0">
                <a:latin typeface="Arial"/>
                <a:cs typeface="Arial"/>
              </a:rPr>
              <a:t>named </a:t>
            </a:r>
            <a:r>
              <a:rPr sz="3200" spc="-360" dirty="0">
                <a:latin typeface="Arial"/>
                <a:cs typeface="Arial"/>
              </a:rPr>
              <a:t>as </a:t>
            </a:r>
            <a:r>
              <a:rPr sz="3200" spc="-20" dirty="0">
                <a:latin typeface="Arial"/>
                <a:cs typeface="Arial"/>
              </a:rPr>
              <a:t>footwall </a:t>
            </a:r>
            <a:r>
              <a:rPr sz="3200" spc="-5" dirty="0">
                <a:latin typeface="Arial"/>
                <a:cs typeface="Arial"/>
              </a:rPr>
              <a:t>or </a:t>
            </a:r>
            <a:r>
              <a:rPr sz="3200" spc="-80" dirty="0">
                <a:latin typeface="Arial"/>
                <a:cs typeface="Arial"/>
              </a:rPr>
              <a:t>hanging</a:t>
            </a:r>
            <a:r>
              <a:rPr sz="3200" spc="-620" dirty="0">
                <a:latin typeface="Arial"/>
                <a:cs typeface="Arial"/>
              </a:rPr>
              <a:t> </a:t>
            </a:r>
            <a:r>
              <a:rPr sz="3200" spc="-30" dirty="0">
                <a:latin typeface="Arial"/>
                <a:cs typeface="Arial"/>
              </a:rPr>
              <a:t>wall.</a:t>
            </a:r>
            <a:endParaRPr sz="3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92494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29505" y="126356"/>
            <a:ext cx="3335020" cy="1367682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40" dirty="0">
                <a:latin typeface="Carlito"/>
                <a:cs typeface="Carlito"/>
              </a:rPr>
              <a:t>Types </a:t>
            </a:r>
            <a:r>
              <a:rPr spc="-5" dirty="0">
                <a:latin typeface="Carlito"/>
                <a:cs typeface="Carlito"/>
              </a:rPr>
              <a:t>of</a:t>
            </a:r>
            <a:r>
              <a:rPr spc="-40" dirty="0">
                <a:latin typeface="Carlito"/>
                <a:cs typeface="Carlito"/>
              </a:rPr>
              <a:t> </a:t>
            </a:r>
            <a:r>
              <a:rPr spc="-5" dirty="0">
                <a:latin typeface="Carlito"/>
                <a:cs typeface="Carlito"/>
              </a:rPr>
              <a:t>Joints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059941" y="1509941"/>
            <a:ext cx="2718435" cy="3969034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527685" indent="-515620">
              <a:spcBef>
                <a:spcPts val="869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3200" spc="-25" dirty="0">
                <a:latin typeface="Carlito"/>
                <a:cs typeface="Carlito"/>
              </a:rPr>
              <a:t>Strike</a:t>
            </a:r>
            <a:r>
              <a:rPr sz="3200" spc="-15" dirty="0">
                <a:latin typeface="Carlito"/>
                <a:cs typeface="Carlito"/>
              </a:rPr>
              <a:t> </a:t>
            </a:r>
            <a:r>
              <a:rPr sz="3200" spc="-5" dirty="0">
                <a:latin typeface="Carlito"/>
                <a:cs typeface="Carlito"/>
              </a:rPr>
              <a:t>Joint</a:t>
            </a:r>
            <a:endParaRPr sz="3200">
              <a:latin typeface="Carlito"/>
              <a:cs typeface="Carlito"/>
            </a:endParaRPr>
          </a:p>
          <a:p>
            <a:pPr marL="527685" indent="-515620">
              <a:spcBef>
                <a:spcPts val="77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3200" spc="-5" dirty="0">
                <a:latin typeface="Carlito"/>
                <a:cs typeface="Carlito"/>
              </a:rPr>
              <a:t>Dip Joint</a:t>
            </a:r>
            <a:endParaRPr sz="3200">
              <a:latin typeface="Carlito"/>
              <a:cs typeface="Carlito"/>
            </a:endParaRPr>
          </a:p>
          <a:p>
            <a:pPr marL="527685" indent="-515620">
              <a:spcBef>
                <a:spcPts val="77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3200" spc="-5" dirty="0">
                <a:latin typeface="Carlito"/>
                <a:cs typeface="Carlito"/>
              </a:rPr>
              <a:t>Oblique</a:t>
            </a:r>
            <a:r>
              <a:rPr sz="3200" spc="-65" dirty="0">
                <a:latin typeface="Carlito"/>
                <a:cs typeface="Carlito"/>
              </a:rPr>
              <a:t> </a:t>
            </a:r>
            <a:r>
              <a:rPr sz="3200" spc="-5" dirty="0">
                <a:latin typeface="Carlito"/>
                <a:cs typeface="Carlito"/>
              </a:rPr>
              <a:t>Joint</a:t>
            </a:r>
            <a:endParaRPr sz="3200">
              <a:latin typeface="Carlito"/>
              <a:cs typeface="Carlito"/>
            </a:endParaRPr>
          </a:p>
          <a:p>
            <a:pPr marL="527685" indent="-515620">
              <a:spcBef>
                <a:spcPts val="77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3200" spc="-40" dirty="0">
                <a:latin typeface="Carlito"/>
                <a:cs typeface="Carlito"/>
              </a:rPr>
              <a:t>Tension</a:t>
            </a:r>
            <a:r>
              <a:rPr sz="3200" spc="-90" dirty="0">
                <a:latin typeface="Carlito"/>
                <a:cs typeface="Carlito"/>
              </a:rPr>
              <a:t> </a:t>
            </a:r>
            <a:r>
              <a:rPr sz="3200" spc="-5" dirty="0">
                <a:latin typeface="Carlito"/>
                <a:cs typeface="Carlito"/>
              </a:rPr>
              <a:t>Joint</a:t>
            </a:r>
            <a:endParaRPr sz="3200">
              <a:latin typeface="Carlito"/>
              <a:cs typeface="Carlito"/>
            </a:endParaRPr>
          </a:p>
          <a:p>
            <a:pPr marL="527685" indent="-515620">
              <a:spcBef>
                <a:spcPts val="77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3200" spc="-5" dirty="0">
                <a:latin typeface="Carlito"/>
                <a:cs typeface="Carlito"/>
              </a:rPr>
              <a:t>Shear</a:t>
            </a:r>
            <a:r>
              <a:rPr sz="3200" spc="-70" dirty="0">
                <a:latin typeface="Carlito"/>
                <a:cs typeface="Carlito"/>
              </a:rPr>
              <a:t> </a:t>
            </a:r>
            <a:r>
              <a:rPr sz="3200" spc="-10" dirty="0">
                <a:latin typeface="Carlito"/>
                <a:cs typeface="Carlito"/>
              </a:rPr>
              <a:t>Joint</a:t>
            </a:r>
            <a:endParaRPr sz="3200"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20281770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786127" y="1485899"/>
            <a:ext cx="8563356" cy="48600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059940" y="1515744"/>
            <a:ext cx="8077200" cy="451231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>
              <a:spcBef>
                <a:spcPts val="425"/>
              </a:spcBef>
            </a:pPr>
            <a:r>
              <a:rPr sz="2700" b="1" spc="-85" dirty="0">
                <a:latin typeface="Times New Roman"/>
                <a:cs typeface="Times New Roman"/>
              </a:rPr>
              <a:t>Classification </a:t>
            </a:r>
            <a:r>
              <a:rPr sz="2700" b="1" spc="-50" dirty="0">
                <a:latin typeface="Times New Roman"/>
                <a:cs typeface="Times New Roman"/>
              </a:rPr>
              <a:t>of</a:t>
            </a:r>
            <a:r>
              <a:rPr sz="2700" b="1" spc="-60" dirty="0">
                <a:latin typeface="Times New Roman"/>
                <a:cs typeface="Times New Roman"/>
              </a:rPr>
              <a:t> </a:t>
            </a:r>
            <a:r>
              <a:rPr sz="2700" b="1" spc="-150" dirty="0">
                <a:latin typeface="Times New Roman"/>
                <a:cs typeface="Times New Roman"/>
              </a:rPr>
              <a:t>Joints</a:t>
            </a:r>
            <a:endParaRPr sz="2700" dirty="0">
              <a:latin typeface="Times New Roman"/>
              <a:cs typeface="Times New Roman"/>
            </a:endParaRPr>
          </a:p>
          <a:p>
            <a:pPr marL="355600" indent="-342900">
              <a:spcBef>
                <a:spcPts val="330"/>
              </a:spcBef>
              <a:buChar char="•"/>
              <a:tabLst>
                <a:tab pos="354965" algn="l"/>
                <a:tab pos="355600" algn="l"/>
              </a:tabLst>
            </a:pPr>
            <a:r>
              <a:rPr sz="2700" spc="-85" dirty="0">
                <a:latin typeface="Arial"/>
                <a:cs typeface="Arial"/>
              </a:rPr>
              <a:t>Classification </a:t>
            </a:r>
            <a:r>
              <a:rPr sz="2700" spc="-235" dirty="0">
                <a:latin typeface="Arial"/>
                <a:cs typeface="Arial"/>
              </a:rPr>
              <a:t>based </a:t>
            </a:r>
            <a:r>
              <a:rPr sz="2700" spc="-100" dirty="0">
                <a:latin typeface="Arial"/>
                <a:cs typeface="Arial"/>
              </a:rPr>
              <a:t>on the </a:t>
            </a:r>
            <a:r>
              <a:rPr sz="2700" spc="-60" dirty="0">
                <a:latin typeface="Arial"/>
                <a:cs typeface="Arial"/>
              </a:rPr>
              <a:t>relative </a:t>
            </a:r>
            <a:r>
              <a:rPr sz="2700" spc="-55" dirty="0">
                <a:latin typeface="Arial"/>
                <a:cs typeface="Arial"/>
              </a:rPr>
              <a:t>attitude </a:t>
            </a:r>
            <a:r>
              <a:rPr sz="2700" spc="-50" dirty="0">
                <a:latin typeface="Arial"/>
                <a:cs typeface="Arial"/>
              </a:rPr>
              <a:t>of</a:t>
            </a:r>
            <a:r>
              <a:rPr sz="2700" spc="110" dirty="0">
                <a:latin typeface="Arial"/>
                <a:cs typeface="Arial"/>
              </a:rPr>
              <a:t> </a:t>
            </a:r>
            <a:r>
              <a:rPr sz="2700" spc="-55" dirty="0">
                <a:latin typeface="Arial"/>
                <a:cs typeface="Arial"/>
              </a:rPr>
              <a:t>joints</a:t>
            </a:r>
            <a:endParaRPr sz="2700" dirty="0">
              <a:latin typeface="Arial"/>
              <a:cs typeface="Arial"/>
            </a:endParaRPr>
          </a:p>
          <a:p>
            <a:pPr marL="355600" marR="8890" indent="-342900" algn="just">
              <a:lnSpc>
                <a:spcPts val="2920"/>
              </a:lnSpc>
              <a:spcBef>
                <a:spcPts val="685"/>
              </a:spcBef>
              <a:buChar char="•"/>
              <a:tabLst>
                <a:tab pos="355600" algn="l"/>
              </a:tabLst>
            </a:pPr>
            <a:r>
              <a:rPr sz="2700" spc="-70" dirty="0">
                <a:latin typeface="Arial"/>
                <a:cs typeface="Arial"/>
              </a:rPr>
              <a:t>When </a:t>
            </a:r>
            <a:r>
              <a:rPr sz="2700" spc="-100" dirty="0">
                <a:latin typeface="Arial"/>
                <a:cs typeface="Arial"/>
              </a:rPr>
              <a:t>the </a:t>
            </a:r>
            <a:r>
              <a:rPr sz="2700" spc="-55" dirty="0">
                <a:latin typeface="Arial"/>
                <a:cs typeface="Arial"/>
              </a:rPr>
              <a:t>joints </a:t>
            </a:r>
            <a:r>
              <a:rPr sz="2700" b="1" spc="-90" dirty="0">
                <a:latin typeface="Times New Roman"/>
                <a:cs typeface="Times New Roman"/>
              </a:rPr>
              <a:t>are </a:t>
            </a:r>
            <a:r>
              <a:rPr sz="2700" b="1" spc="-80" dirty="0">
                <a:latin typeface="Times New Roman"/>
                <a:cs typeface="Times New Roman"/>
              </a:rPr>
              <a:t>parallel </a:t>
            </a:r>
            <a:r>
              <a:rPr sz="2700" b="1" spc="-90" dirty="0">
                <a:latin typeface="Times New Roman"/>
                <a:cs typeface="Times New Roman"/>
              </a:rPr>
              <a:t>to </a:t>
            </a:r>
            <a:r>
              <a:rPr sz="2700" b="1" spc="-65" dirty="0">
                <a:latin typeface="Times New Roman"/>
                <a:cs typeface="Times New Roman"/>
              </a:rPr>
              <a:t>the </a:t>
            </a:r>
            <a:r>
              <a:rPr sz="2700" b="1" spc="-105" dirty="0">
                <a:latin typeface="Times New Roman"/>
                <a:cs typeface="Times New Roman"/>
              </a:rPr>
              <a:t>strike </a:t>
            </a:r>
            <a:r>
              <a:rPr sz="2700" b="1" spc="-80" dirty="0">
                <a:latin typeface="Times New Roman"/>
                <a:cs typeface="Times New Roman"/>
              </a:rPr>
              <a:t>and dip </a:t>
            </a:r>
            <a:r>
              <a:rPr sz="2700" b="1" spc="-75" dirty="0">
                <a:latin typeface="Times New Roman"/>
                <a:cs typeface="Times New Roman"/>
              </a:rPr>
              <a:t>of  </a:t>
            </a:r>
            <a:r>
              <a:rPr sz="2700" b="1" spc="-95" dirty="0">
                <a:latin typeface="Times New Roman"/>
                <a:cs typeface="Times New Roman"/>
              </a:rPr>
              <a:t>adjacent </a:t>
            </a:r>
            <a:r>
              <a:rPr sz="2700" b="1" spc="-110" dirty="0">
                <a:latin typeface="Times New Roman"/>
                <a:cs typeface="Times New Roman"/>
              </a:rPr>
              <a:t>beds, </a:t>
            </a:r>
            <a:r>
              <a:rPr sz="2700" spc="-95" dirty="0">
                <a:latin typeface="Arial"/>
                <a:cs typeface="Arial"/>
              </a:rPr>
              <a:t>they </a:t>
            </a:r>
            <a:r>
              <a:rPr sz="2700" spc="-130" dirty="0">
                <a:latin typeface="Arial"/>
                <a:cs typeface="Arial"/>
              </a:rPr>
              <a:t>are </a:t>
            </a:r>
            <a:r>
              <a:rPr sz="2700" spc="-90" dirty="0">
                <a:latin typeface="Arial"/>
                <a:cs typeface="Arial"/>
              </a:rPr>
              <a:t>called </a:t>
            </a:r>
            <a:r>
              <a:rPr sz="2700" b="1" spc="-135" dirty="0">
                <a:latin typeface="Times New Roman"/>
                <a:cs typeface="Times New Roman"/>
              </a:rPr>
              <a:t>Strike </a:t>
            </a:r>
            <a:r>
              <a:rPr sz="2700" b="1" spc="-155" dirty="0">
                <a:latin typeface="Times New Roman"/>
                <a:cs typeface="Times New Roman"/>
              </a:rPr>
              <a:t>Joints </a:t>
            </a:r>
            <a:r>
              <a:rPr sz="2700" spc="-10" dirty="0">
                <a:latin typeface="Arial"/>
                <a:cs typeface="Arial"/>
              </a:rPr>
              <a:t>or </a:t>
            </a:r>
            <a:r>
              <a:rPr sz="2700" b="1" spc="-55" dirty="0">
                <a:latin typeface="Times New Roman"/>
                <a:cs typeface="Times New Roman"/>
              </a:rPr>
              <a:t>Dip </a:t>
            </a:r>
            <a:r>
              <a:rPr sz="2700" b="1" spc="-165" dirty="0">
                <a:latin typeface="Times New Roman"/>
                <a:cs typeface="Times New Roman"/>
              </a:rPr>
              <a:t>Joints</a:t>
            </a:r>
            <a:r>
              <a:rPr sz="2700" spc="-165" dirty="0">
                <a:latin typeface="Arial"/>
                <a:cs typeface="Arial"/>
              </a:rPr>
              <a:t>,  </a:t>
            </a:r>
            <a:r>
              <a:rPr sz="2700" spc="-110" dirty="0">
                <a:latin typeface="Arial"/>
                <a:cs typeface="Arial"/>
              </a:rPr>
              <a:t>respectively.</a:t>
            </a:r>
            <a:endParaRPr sz="2700" dirty="0">
              <a:latin typeface="Arial"/>
              <a:cs typeface="Arial"/>
            </a:endParaRPr>
          </a:p>
          <a:p>
            <a:pPr marL="355600" marR="5080" indent="-342900" algn="just">
              <a:lnSpc>
                <a:spcPts val="2920"/>
              </a:lnSpc>
              <a:spcBef>
                <a:spcPts val="640"/>
              </a:spcBef>
              <a:buChar char="•"/>
              <a:tabLst>
                <a:tab pos="355600" algn="l"/>
              </a:tabLst>
            </a:pPr>
            <a:r>
              <a:rPr sz="2700" spc="75" dirty="0">
                <a:latin typeface="Arial"/>
                <a:cs typeface="Arial"/>
              </a:rPr>
              <a:t>If </a:t>
            </a:r>
            <a:r>
              <a:rPr sz="2700" spc="-100" dirty="0">
                <a:latin typeface="Arial"/>
                <a:cs typeface="Arial"/>
              </a:rPr>
              <a:t>the </a:t>
            </a:r>
            <a:r>
              <a:rPr sz="2700" spc="-60" dirty="0">
                <a:latin typeface="Arial"/>
                <a:cs typeface="Arial"/>
              </a:rPr>
              <a:t>strike </a:t>
            </a:r>
            <a:r>
              <a:rPr sz="2700" spc="-30" dirty="0">
                <a:latin typeface="Arial"/>
                <a:cs typeface="Arial"/>
              </a:rPr>
              <a:t>direction </a:t>
            </a:r>
            <a:r>
              <a:rPr sz="2700" spc="-50" dirty="0">
                <a:latin typeface="Arial"/>
                <a:cs typeface="Arial"/>
              </a:rPr>
              <a:t>of </a:t>
            </a:r>
            <a:r>
              <a:rPr sz="2700" spc="-55" dirty="0">
                <a:latin typeface="Arial"/>
                <a:cs typeface="Arial"/>
              </a:rPr>
              <a:t>joints </a:t>
            </a:r>
            <a:r>
              <a:rPr sz="2700" spc="-114" dirty="0">
                <a:latin typeface="Arial"/>
                <a:cs typeface="Arial"/>
              </a:rPr>
              <a:t>is </a:t>
            </a:r>
            <a:r>
              <a:rPr sz="2700" b="1" spc="-75" dirty="0">
                <a:latin typeface="Times New Roman"/>
                <a:cs typeface="Times New Roman"/>
              </a:rPr>
              <a:t>parallel </a:t>
            </a:r>
            <a:r>
              <a:rPr sz="2700" b="1" spc="-65" dirty="0">
                <a:latin typeface="Times New Roman"/>
                <a:cs typeface="Times New Roman"/>
              </a:rPr>
              <a:t>neither </a:t>
            </a:r>
            <a:r>
              <a:rPr sz="2700" b="1" spc="-80" dirty="0">
                <a:latin typeface="Times New Roman"/>
                <a:cs typeface="Times New Roman"/>
              </a:rPr>
              <a:t>to </a:t>
            </a:r>
            <a:r>
              <a:rPr sz="2700" b="1" spc="-65" dirty="0">
                <a:latin typeface="Times New Roman"/>
                <a:cs typeface="Times New Roman"/>
              </a:rPr>
              <a:t>the </a:t>
            </a:r>
            <a:r>
              <a:rPr sz="2700" b="1" spc="545" dirty="0">
                <a:latin typeface="Times New Roman"/>
                <a:cs typeface="Times New Roman"/>
              </a:rPr>
              <a:t> </a:t>
            </a:r>
            <a:r>
              <a:rPr sz="2700" b="1" spc="-100" dirty="0">
                <a:latin typeface="Times New Roman"/>
                <a:cs typeface="Times New Roman"/>
              </a:rPr>
              <a:t>strike </a:t>
            </a:r>
            <a:r>
              <a:rPr sz="2700" b="1" spc="-80" dirty="0">
                <a:latin typeface="Times New Roman"/>
                <a:cs typeface="Times New Roman"/>
              </a:rPr>
              <a:t>nor dip </a:t>
            </a:r>
            <a:r>
              <a:rPr sz="2700" b="1" spc="-70" dirty="0">
                <a:latin typeface="Times New Roman"/>
                <a:cs typeface="Times New Roman"/>
              </a:rPr>
              <a:t>direction </a:t>
            </a:r>
            <a:r>
              <a:rPr sz="2700" b="1" spc="-60" dirty="0">
                <a:latin typeface="Times New Roman"/>
                <a:cs typeface="Times New Roman"/>
              </a:rPr>
              <a:t>of </a:t>
            </a:r>
            <a:r>
              <a:rPr sz="2700" b="1" spc="-95" dirty="0">
                <a:latin typeface="Times New Roman"/>
                <a:cs typeface="Times New Roman"/>
              </a:rPr>
              <a:t>adjacent </a:t>
            </a:r>
            <a:r>
              <a:rPr sz="2700" b="1" spc="-110" dirty="0">
                <a:latin typeface="Times New Roman"/>
                <a:cs typeface="Times New Roman"/>
              </a:rPr>
              <a:t>beds, </a:t>
            </a:r>
            <a:r>
              <a:rPr sz="2700" b="1" spc="-60" dirty="0">
                <a:latin typeface="Times New Roman"/>
                <a:cs typeface="Times New Roman"/>
              </a:rPr>
              <a:t>then </a:t>
            </a:r>
            <a:r>
              <a:rPr sz="2700" b="1" spc="-40" dirty="0">
                <a:latin typeface="Times New Roman"/>
                <a:cs typeface="Times New Roman"/>
              </a:rPr>
              <a:t>such  </a:t>
            </a:r>
            <a:r>
              <a:rPr sz="2700" b="1" spc="-90" dirty="0">
                <a:latin typeface="Times New Roman"/>
                <a:cs typeface="Times New Roman"/>
              </a:rPr>
              <a:t>joints </a:t>
            </a:r>
            <a:r>
              <a:rPr sz="2700" b="1" spc="-85" dirty="0">
                <a:latin typeface="Times New Roman"/>
                <a:cs typeface="Times New Roman"/>
              </a:rPr>
              <a:t>are </a:t>
            </a:r>
            <a:r>
              <a:rPr sz="2700" b="1" spc="-55" dirty="0">
                <a:latin typeface="Times New Roman"/>
                <a:cs typeface="Times New Roman"/>
              </a:rPr>
              <a:t>called </a:t>
            </a:r>
            <a:r>
              <a:rPr sz="2700" b="1" spc="-80" dirty="0">
                <a:latin typeface="Times New Roman"/>
                <a:cs typeface="Times New Roman"/>
              </a:rPr>
              <a:t>Oblique</a:t>
            </a:r>
            <a:r>
              <a:rPr sz="2700" b="1" spc="-105" dirty="0">
                <a:latin typeface="Times New Roman"/>
                <a:cs typeface="Times New Roman"/>
              </a:rPr>
              <a:t> </a:t>
            </a:r>
            <a:r>
              <a:rPr sz="2700" b="1" spc="-160" dirty="0">
                <a:latin typeface="Times New Roman"/>
                <a:cs typeface="Times New Roman"/>
              </a:rPr>
              <a:t>Joints</a:t>
            </a:r>
            <a:r>
              <a:rPr sz="2700" spc="-160" dirty="0">
                <a:latin typeface="Arial"/>
                <a:cs typeface="Arial"/>
              </a:rPr>
              <a:t>.</a:t>
            </a:r>
            <a:endParaRPr sz="2700" dirty="0">
              <a:latin typeface="Arial"/>
              <a:cs typeface="Arial"/>
            </a:endParaRPr>
          </a:p>
          <a:p>
            <a:pPr marL="355600" marR="8255" indent="-342900" algn="just">
              <a:lnSpc>
                <a:spcPct val="90000"/>
              </a:lnSpc>
              <a:spcBef>
                <a:spcPts val="595"/>
              </a:spcBef>
              <a:buChar char="•"/>
              <a:tabLst>
                <a:tab pos="355600" algn="l"/>
              </a:tabLst>
            </a:pPr>
            <a:r>
              <a:rPr sz="2700" spc="75" dirty="0">
                <a:latin typeface="Arial"/>
                <a:cs typeface="Arial"/>
              </a:rPr>
              <a:t>If </a:t>
            </a:r>
            <a:r>
              <a:rPr sz="2700" spc="-100" dirty="0">
                <a:latin typeface="Arial"/>
                <a:cs typeface="Arial"/>
              </a:rPr>
              <a:t>the </a:t>
            </a:r>
            <a:r>
              <a:rPr sz="2700" spc="-55" dirty="0">
                <a:latin typeface="Arial"/>
                <a:cs typeface="Arial"/>
              </a:rPr>
              <a:t>strike </a:t>
            </a:r>
            <a:r>
              <a:rPr sz="2700" spc="-50" dirty="0">
                <a:latin typeface="Arial"/>
                <a:cs typeface="Arial"/>
              </a:rPr>
              <a:t>direction, </a:t>
            </a:r>
            <a:r>
              <a:rPr sz="2700" spc="-10" dirty="0">
                <a:latin typeface="Arial"/>
                <a:cs typeface="Arial"/>
              </a:rPr>
              <a:t>dip </a:t>
            </a:r>
            <a:r>
              <a:rPr sz="2700" spc="-30" dirty="0">
                <a:latin typeface="Arial"/>
                <a:cs typeface="Arial"/>
              </a:rPr>
              <a:t>direction </a:t>
            </a:r>
            <a:r>
              <a:rPr sz="2700" spc="-114" dirty="0">
                <a:latin typeface="Arial"/>
                <a:cs typeface="Arial"/>
              </a:rPr>
              <a:t>and </a:t>
            </a:r>
            <a:r>
              <a:rPr sz="2700" spc="-10" dirty="0">
                <a:latin typeface="Arial"/>
                <a:cs typeface="Arial"/>
              </a:rPr>
              <a:t>dip </a:t>
            </a:r>
            <a:r>
              <a:rPr sz="2700" spc="-80" dirty="0">
                <a:latin typeface="Arial"/>
                <a:cs typeface="Arial"/>
              </a:rPr>
              <a:t>amount)  </a:t>
            </a:r>
            <a:r>
              <a:rPr sz="2700" spc="-110" dirty="0">
                <a:latin typeface="Arial"/>
                <a:cs typeface="Arial"/>
              </a:rPr>
              <a:t>coincides </a:t>
            </a:r>
            <a:r>
              <a:rPr sz="2700" spc="-90" dirty="0">
                <a:latin typeface="Arial"/>
                <a:cs typeface="Arial"/>
              </a:rPr>
              <a:t>completely </a:t>
            </a:r>
            <a:r>
              <a:rPr sz="2700" spc="55" dirty="0">
                <a:latin typeface="Arial"/>
                <a:cs typeface="Arial"/>
              </a:rPr>
              <a:t>with </a:t>
            </a:r>
            <a:r>
              <a:rPr sz="2700" spc="-100" dirty="0">
                <a:latin typeface="Arial"/>
                <a:cs typeface="Arial"/>
              </a:rPr>
              <a:t>the </a:t>
            </a:r>
            <a:r>
              <a:rPr sz="2700" spc="-55" dirty="0">
                <a:latin typeface="Arial"/>
                <a:cs typeface="Arial"/>
              </a:rPr>
              <a:t>attitude </a:t>
            </a:r>
            <a:r>
              <a:rPr sz="2700" spc="-50" dirty="0">
                <a:latin typeface="Arial"/>
                <a:cs typeface="Arial"/>
              </a:rPr>
              <a:t>of </a:t>
            </a:r>
            <a:r>
              <a:rPr sz="2700" spc="-114" dirty="0">
                <a:latin typeface="Arial"/>
                <a:cs typeface="Arial"/>
              </a:rPr>
              <a:t>adjacent  </a:t>
            </a:r>
            <a:r>
              <a:rPr sz="2700" spc="-229" dirty="0">
                <a:latin typeface="Arial"/>
                <a:cs typeface="Arial"/>
              </a:rPr>
              <a:t>beds, </a:t>
            </a:r>
            <a:r>
              <a:rPr sz="2700" spc="-95" dirty="0">
                <a:latin typeface="Arial"/>
                <a:cs typeface="Arial"/>
              </a:rPr>
              <a:t>they </a:t>
            </a:r>
            <a:r>
              <a:rPr sz="2700" spc="-130" dirty="0">
                <a:latin typeface="Arial"/>
                <a:cs typeface="Arial"/>
              </a:rPr>
              <a:t>are </a:t>
            </a:r>
            <a:r>
              <a:rPr sz="2700" spc="-90" dirty="0">
                <a:latin typeface="Arial"/>
                <a:cs typeface="Arial"/>
              </a:rPr>
              <a:t>called </a:t>
            </a:r>
            <a:r>
              <a:rPr sz="2700" spc="-100" dirty="0">
                <a:latin typeface="Arial"/>
                <a:cs typeface="Arial"/>
              </a:rPr>
              <a:t>bedding</a:t>
            </a:r>
            <a:r>
              <a:rPr sz="2700" spc="170" dirty="0">
                <a:latin typeface="Arial"/>
                <a:cs typeface="Arial"/>
              </a:rPr>
              <a:t> </a:t>
            </a:r>
            <a:r>
              <a:rPr sz="2700" spc="-75" dirty="0">
                <a:latin typeface="Arial"/>
                <a:cs typeface="Arial"/>
              </a:rPr>
              <a:t>joints.</a:t>
            </a:r>
            <a:endParaRPr sz="27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842943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461004" y="362711"/>
            <a:ext cx="5216652" cy="11734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33241" y="463423"/>
            <a:ext cx="4526280" cy="635000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120" dirty="0"/>
              <a:t>Classification </a:t>
            </a:r>
            <a:r>
              <a:rPr sz="4000" spc="-80" dirty="0"/>
              <a:t>of</a:t>
            </a:r>
            <a:r>
              <a:rPr sz="4000" spc="-100" dirty="0"/>
              <a:t> </a:t>
            </a:r>
            <a:r>
              <a:rPr sz="4000" spc="-220" dirty="0"/>
              <a:t>Joints</a:t>
            </a:r>
            <a:endParaRPr sz="4000"/>
          </a:p>
        </p:txBody>
      </p:sp>
      <p:grpSp>
        <p:nvGrpSpPr>
          <p:cNvPr id="4" name="object 4"/>
          <p:cNvGrpSpPr/>
          <p:nvPr/>
        </p:nvGrpSpPr>
        <p:grpSpPr>
          <a:xfrm>
            <a:off x="2008632" y="1524001"/>
            <a:ext cx="7897495" cy="5001895"/>
            <a:chOff x="484631" y="1524000"/>
            <a:chExt cx="7897495" cy="5001895"/>
          </a:xfrm>
        </p:grpSpPr>
        <p:sp>
          <p:nvSpPr>
            <p:cNvPr id="5" name="object 5"/>
            <p:cNvSpPr/>
            <p:nvPr/>
          </p:nvSpPr>
          <p:spPr>
            <a:xfrm>
              <a:off x="484631" y="1542288"/>
              <a:ext cx="7879080" cy="498348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09600" y="1524000"/>
              <a:ext cx="7772400" cy="487680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0018198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98070" y="296253"/>
            <a:ext cx="11539471" cy="690574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4604" algn="ctr">
              <a:lnSpc>
                <a:spcPct val="100000"/>
              </a:lnSpc>
              <a:spcBef>
                <a:spcPts val="105"/>
              </a:spcBef>
            </a:pPr>
            <a:r>
              <a:rPr lang="en-US" spc="-110" dirty="0" smtClean="0"/>
              <a:t>JOINTS</a:t>
            </a:r>
            <a:endParaRPr spc="-110" dirty="0"/>
          </a:p>
        </p:txBody>
      </p:sp>
      <p:sp>
        <p:nvSpPr>
          <p:cNvPr id="4" name="object 4"/>
          <p:cNvSpPr/>
          <p:nvPr/>
        </p:nvSpPr>
        <p:spPr>
          <a:xfrm>
            <a:off x="1763268" y="1472183"/>
            <a:ext cx="8609076" cy="47929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059941" y="1503553"/>
            <a:ext cx="8075295" cy="4416425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>
              <a:spcBef>
                <a:spcPts val="459"/>
              </a:spcBef>
            </a:pPr>
            <a:r>
              <a:rPr sz="3000" b="1" spc="-145" dirty="0">
                <a:latin typeface="Times New Roman"/>
                <a:cs typeface="Times New Roman"/>
              </a:rPr>
              <a:t>Effects </a:t>
            </a:r>
            <a:r>
              <a:rPr sz="3000" b="1" spc="-60" dirty="0">
                <a:latin typeface="Times New Roman"/>
                <a:cs typeface="Times New Roman"/>
              </a:rPr>
              <a:t>of</a:t>
            </a:r>
            <a:r>
              <a:rPr sz="3000" b="1" spc="15" dirty="0">
                <a:latin typeface="Times New Roman"/>
                <a:cs typeface="Times New Roman"/>
              </a:rPr>
              <a:t> </a:t>
            </a:r>
            <a:r>
              <a:rPr sz="3000" b="1" spc="-165" dirty="0">
                <a:latin typeface="Times New Roman"/>
                <a:cs typeface="Times New Roman"/>
              </a:rPr>
              <a:t>Joints</a:t>
            </a:r>
            <a:endParaRPr sz="3000">
              <a:latin typeface="Times New Roman"/>
              <a:cs typeface="Times New Roman"/>
            </a:endParaRPr>
          </a:p>
          <a:p>
            <a:pPr marL="355600" marR="5080" indent="-342900" algn="just">
              <a:lnSpc>
                <a:spcPct val="90000"/>
              </a:lnSpc>
              <a:spcBef>
                <a:spcPts val="725"/>
              </a:spcBef>
              <a:buChar char="•"/>
              <a:tabLst>
                <a:tab pos="355600" algn="l"/>
              </a:tabLst>
            </a:pPr>
            <a:r>
              <a:rPr sz="3000" spc="-170" dirty="0">
                <a:latin typeface="Arial"/>
                <a:cs typeface="Arial"/>
              </a:rPr>
              <a:t>From </a:t>
            </a:r>
            <a:r>
              <a:rPr sz="3000" spc="-110" dirty="0">
                <a:latin typeface="Arial"/>
                <a:cs typeface="Arial"/>
              </a:rPr>
              <a:t>the </a:t>
            </a:r>
            <a:r>
              <a:rPr sz="3000" spc="40" dirty="0">
                <a:latin typeface="Arial"/>
                <a:cs typeface="Arial"/>
              </a:rPr>
              <a:t>civil </a:t>
            </a:r>
            <a:r>
              <a:rPr sz="3000" spc="-90" dirty="0">
                <a:latin typeface="Arial"/>
                <a:cs typeface="Arial"/>
              </a:rPr>
              <a:t>engineering </a:t>
            </a:r>
            <a:r>
              <a:rPr sz="3000" spc="-25" dirty="0">
                <a:latin typeface="Arial"/>
                <a:cs typeface="Arial"/>
              </a:rPr>
              <a:t>point </a:t>
            </a:r>
            <a:r>
              <a:rPr sz="3000" spc="-55" dirty="0">
                <a:latin typeface="Arial"/>
                <a:cs typeface="Arial"/>
              </a:rPr>
              <a:t>of </a:t>
            </a:r>
            <a:r>
              <a:rPr sz="3000" spc="-85" dirty="0">
                <a:latin typeface="Arial"/>
                <a:cs typeface="Arial"/>
              </a:rPr>
              <a:t>view, </a:t>
            </a:r>
            <a:r>
              <a:rPr sz="3000" spc="-60" dirty="0">
                <a:latin typeface="Arial"/>
                <a:cs typeface="Arial"/>
              </a:rPr>
              <a:t>joints  </a:t>
            </a:r>
            <a:r>
              <a:rPr sz="3000" spc="-145" dirty="0">
                <a:latin typeface="Arial"/>
                <a:cs typeface="Arial"/>
              </a:rPr>
              <a:t>are </a:t>
            </a:r>
            <a:r>
              <a:rPr sz="3000" spc="-25" dirty="0">
                <a:latin typeface="Arial"/>
                <a:cs typeface="Arial"/>
              </a:rPr>
              <a:t>important </a:t>
            </a:r>
            <a:r>
              <a:rPr sz="3000" spc="-245" dirty="0">
                <a:latin typeface="Arial"/>
                <a:cs typeface="Arial"/>
              </a:rPr>
              <a:t>because </a:t>
            </a:r>
            <a:r>
              <a:rPr sz="3000" spc="-110" dirty="0">
                <a:latin typeface="Arial"/>
                <a:cs typeface="Arial"/>
              </a:rPr>
              <a:t>they </a:t>
            </a:r>
            <a:r>
              <a:rPr sz="3000" b="1" spc="-80" dirty="0">
                <a:latin typeface="Times New Roman"/>
                <a:cs typeface="Times New Roman"/>
              </a:rPr>
              <a:t>split </a:t>
            </a:r>
            <a:r>
              <a:rPr sz="3000" b="1" spc="-70" dirty="0">
                <a:latin typeface="Times New Roman"/>
                <a:cs typeface="Times New Roman"/>
              </a:rPr>
              <a:t>the </a:t>
            </a:r>
            <a:r>
              <a:rPr sz="3000" b="1" spc="-105" dirty="0">
                <a:latin typeface="Times New Roman"/>
                <a:cs typeface="Times New Roman"/>
              </a:rPr>
              <a:t>rocks </a:t>
            </a:r>
            <a:r>
              <a:rPr sz="3000" b="1" spc="-65" dirty="0">
                <a:latin typeface="Times New Roman"/>
                <a:cs typeface="Times New Roman"/>
              </a:rPr>
              <a:t>into </a:t>
            </a:r>
            <a:r>
              <a:rPr sz="3000" b="1" spc="-95" dirty="0">
                <a:latin typeface="Times New Roman"/>
                <a:cs typeface="Times New Roman"/>
              </a:rPr>
              <a:t>a  number </a:t>
            </a:r>
            <a:r>
              <a:rPr sz="3000" b="1" spc="-65" dirty="0">
                <a:latin typeface="Times New Roman"/>
                <a:cs typeface="Times New Roman"/>
              </a:rPr>
              <a:t>of</a:t>
            </a:r>
            <a:r>
              <a:rPr sz="3000" b="1" spc="620" dirty="0">
                <a:latin typeface="Times New Roman"/>
                <a:cs typeface="Times New Roman"/>
              </a:rPr>
              <a:t> </a:t>
            </a:r>
            <a:r>
              <a:rPr sz="3000" b="1" spc="-55" dirty="0">
                <a:latin typeface="Times New Roman"/>
                <a:cs typeface="Times New Roman"/>
              </a:rPr>
              <a:t>pieces </a:t>
            </a:r>
            <a:r>
              <a:rPr sz="3000" b="1" spc="-40" dirty="0">
                <a:latin typeface="Times New Roman"/>
                <a:cs typeface="Times New Roman"/>
              </a:rPr>
              <a:t>which, </a:t>
            </a:r>
            <a:r>
              <a:rPr sz="3000" b="1" spc="-25" dirty="0">
                <a:latin typeface="Times New Roman"/>
                <a:cs typeface="Times New Roman"/>
              </a:rPr>
              <a:t>in </a:t>
            </a:r>
            <a:r>
              <a:rPr sz="3000" b="1" spc="-110" dirty="0">
                <a:latin typeface="Times New Roman"/>
                <a:cs typeface="Times New Roman"/>
              </a:rPr>
              <a:t>turn, </a:t>
            </a:r>
            <a:r>
              <a:rPr sz="3000" b="1" spc="-75" dirty="0">
                <a:latin typeface="Times New Roman"/>
                <a:cs typeface="Times New Roman"/>
              </a:rPr>
              <a:t>reduce </a:t>
            </a:r>
            <a:r>
              <a:rPr sz="3000" b="1" spc="-80" dirty="0">
                <a:latin typeface="Times New Roman"/>
                <a:cs typeface="Times New Roman"/>
              </a:rPr>
              <a:t>the  </a:t>
            </a:r>
            <a:r>
              <a:rPr sz="3000" b="1" spc="-65" dirty="0">
                <a:latin typeface="Times New Roman"/>
                <a:cs typeface="Times New Roman"/>
              </a:rPr>
              <a:t>competence of </a:t>
            </a:r>
            <a:r>
              <a:rPr sz="3000" b="1" spc="-110" dirty="0">
                <a:latin typeface="Times New Roman"/>
                <a:cs typeface="Times New Roman"/>
              </a:rPr>
              <a:t>rock </a:t>
            </a:r>
            <a:r>
              <a:rPr sz="3000" b="1" spc="-135" dirty="0">
                <a:latin typeface="Times New Roman"/>
                <a:cs typeface="Times New Roman"/>
              </a:rPr>
              <a:t>mass</a:t>
            </a:r>
            <a:r>
              <a:rPr sz="3000" spc="-135" dirty="0">
                <a:latin typeface="Arial"/>
                <a:cs typeface="Arial"/>
              </a:rPr>
              <a:t>, </a:t>
            </a:r>
            <a:r>
              <a:rPr sz="3000" spc="-155" dirty="0">
                <a:latin typeface="Arial"/>
                <a:cs typeface="Arial"/>
              </a:rPr>
              <a:t>increase </a:t>
            </a:r>
            <a:r>
              <a:rPr sz="3000" spc="-110" dirty="0">
                <a:latin typeface="Arial"/>
                <a:cs typeface="Arial"/>
              </a:rPr>
              <a:t>the </a:t>
            </a:r>
            <a:r>
              <a:rPr sz="3000" spc="-75" dirty="0">
                <a:latin typeface="Arial"/>
                <a:cs typeface="Arial"/>
              </a:rPr>
              <a:t>porosity  </a:t>
            </a:r>
            <a:r>
              <a:rPr sz="3000" spc="-130" dirty="0">
                <a:latin typeface="Arial"/>
                <a:cs typeface="Arial"/>
              </a:rPr>
              <a:t>and </a:t>
            </a:r>
            <a:r>
              <a:rPr sz="3000" spc="-65" dirty="0">
                <a:latin typeface="Arial"/>
                <a:cs typeface="Arial"/>
              </a:rPr>
              <a:t>permeability </a:t>
            </a:r>
            <a:r>
              <a:rPr sz="3000" spc="-130" dirty="0">
                <a:latin typeface="Arial"/>
                <a:cs typeface="Arial"/>
              </a:rPr>
              <a:t>and </a:t>
            </a:r>
            <a:r>
              <a:rPr sz="3000" spc="-175" dirty="0">
                <a:latin typeface="Arial"/>
                <a:cs typeface="Arial"/>
              </a:rPr>
              <a:t>make </a:t>
            </a:r>
            <a:r>
              <a:rPr sz="3000" spc="-105" dirty="0">
                <a:latin typeface="Arial"/>
                <a:cs typeface="Arial"/>
              </a:rPr>
              <a:t>them </a:t>
            </a:r>
            <a:r>
              <a:rPr sz="3000" spc="-145" dirty="0">
                <a:latin typeface="Arial"/>
                <a:cs typeface="Arial"/>
              </a:rPr>
              <a:t>susceptible </a:t>
            </a:r>
            <a:r>
              <a:rPr sz="3000" spc="-70" dirty="0">
                <a:latin typeface="Arial"/>
                <a:cs typeface="Arial"/>
              </a:rPr>
              <a:t>to  </a:t>
            </a:r>
            <a:r>
              <a:rPr sz="3000" b="1" spc="-70" dirty="0">
                <a:latin typeface="Times New Roman"/>
                <a:cs typeface="Times New Roman"/>
              </a:rPr>
              <a:t>quick </a:t>
            </a:r>
            <a:r>
              <a:rPr sz="3000" b="1" spc="-80" dirty="0">
                <a:latin typeface="Times New Roman"/>
                <a:cs typeface="Times New Roman"/>
              </a:rPr>
              <a:t>decay </a:t>
            </a:r>
            <a:r>
              <a:rPr sz="3000" b="1" spc="-85" dirty="0">
                <a:latin typeface="Times New Roman"/>
                <a:cs typeface="Times New Roman"/>
              </a:rPr>
              <a:t>and</a:t>
            </a:r>
            <a:r>
              <a:rPr sz="3000" b="1" spc="-130" dirty="0">
                <a:latin typeface="Times New Roman"/>
                <a:cs typeface="Times New Roman"/>
              </a:rPr>
              <a:t> </a:t>
            </a:r>
            <a:r>
              <a:rPr sz="3000" b="1" spc="-80" dirty="0">
                <a:latin typeface="Times New Roman"/>
                <a:cs typeface="Times New Roman"/>
              </a:rPr>
              <a:t>weathering</a:t>
            </a:r>
            <a:r>
              <a:rPr sz="3000" spc="-80" dirty="0">
                <a:latin typeface="Arial"/>
                <a:cs typeface="Arial"/>
              </a:rPr>
              <a:t>.</a:t>
            </a:r>
            <a:endParaRPr sz="3000">
              <a:latin typeface="Arial"/>
              <a:cs typeface="Arial"/>
            </a:endParaRPr>
          </a:p>
          <a:p>
            <a:pPr marL="355600" marR="9525" indent="-342900" algn="just">
              <a:lnSpc>
                <a:spcPct val="90000"/>
              </a:lnSpc>
              <a:spcBef>
                <a:spcPts val="720"/>
              </a:spcBef>
              <a:buChar char="•"/>
              <a:tabLst>
                <a:tab pos="355600" algn="l"/>
              </a:tabLst>
            </a:pPr>
            <a:r>
              <a:rPr sz="3000" spc="-175" dirty="0">
                <a:latin typeface="Arial"/>
                <a:cs typeface="Arial"/>
              </a:rPr>
              <a:t>Joints </a:t>
            </a:r>
            <a:r>
              <a:rPr sz="3000" spc="-120" dirty="0">
                <a:latin typeface="Arial"/>
                <a:cs typeface="Arial"/>
              </a:rPr>
              <a:t>But </a:t>
            </a:r>
            <a:r>
              <a:rPr sz="3000" spc="-265" dirty="0">
                <a:latin typeface="Arial"/>
                <a:cs typeface="Arial"/>
              </a:rPr>
              <a:t>a</a:t>
            </a:r>
            <a:r>
              <a:rPr sz="3000" spc="300" dirty="0">
                <a:latin typeface="Arial"/>
                <a:cs typeface="Arial"/>
              </a:rPr>
              <a:t> </a:t>
            </a:r>
            <a:r>
              <a:rPr sz="3000" spc="-60" dirty="0">
                <a:latin typeface="Arial"/>
                <a:cs typeface="Arial"/>
              </a:rPr>
              <a:t>few </a:t>
            </a:r>
            <a:r>
              <a:rPr sz="3000" spc="-185" dirty="0">
                <a:latin typeface="Arial"/>
                <a:cs typeface="Arial"/>
              </a:rPr>
              <a:t>advantages </a:t>
            </a:r>
            <a:r>
              <a:rPr sz="3000" spc="-50" dirty="0">
                <a:latin typeface="Arial"/>
                <a:cs typeface="Arial"/>
              </a:rPr>
              <a:t>that </a:t>
            </a:r>
            <a:r>
              <a:rPr sz="3000" spc="-145" dirty="0">
                <a:latin typeface="Arial"/>
                <a:cs typeface="Arial"/>
              </a:rPr>
              <a:t>accompany  </a:t>
            </a:r>
            <a:r>
              <a:rPr sz="3000" spc="-60" dirty="0">
                <a:latin typeface="Arial"/>
                <a:cs typeface="Arial"/>
              </a:rPr>
              <a:t>joints </a:t>
            </a:r>
            <a:r>
              <a:rPr sz="3000" spc="-140" dirty="0">
                <a:latin typeface="Arial"/>
                <a:cs typeface="Arial"/>
              </a:rPr>
              <a:t>are; </a:t>
            </a:r>
            <a:r>
              <a:rPr sz="3000" dirty="0">
                <a:latin typeface="Arial"/>
                <a:cs typeface="Arial"/>
              </a:rPr>
              <a:t>their </a:t>
            </a:r>
            <a:r>
              <a:rPr sz="3000" spc="-110" dirty="0">
                <a:latin typeface="Arial"/>
                <a:cs typeface="Arial"/>
              </a:rPr>
              <a:t>occurrence </a:t>
            </a:r>
            <a:r>
              <a:rPr sz="3000" spc="-180" dirty="0">
                <a:latin typeface="Arial"/>
                <a:cs typeface="Arial"/>
              </a:rPr>
              <a:t>increases </a:t>
            </a:r>
            <a:r>
              <a:rPr sz="3000" spc="-110" dirty="0">
                <a:latin typeface="Arial"/>
                <a:cs typeface="Arial"/>
              </a:rPr>
              <a:t>the </a:t>
            </a:r>
            <a:r>
              <a:rPr sz="3000" spc="-50" dirty="0">
                <a:latin typeface="Arial"/>
                <a:cs typeface="Arial"/>
              </a:rPr>
              <a:t>ground  </a:t>
            </a:r>
            <a:r>
              <a:rPr sz="3000" spc="-65" dirty="0">
                <a:latin typeface="Arial"/>
                <a:cs typeface="Arial"/>
              </a:rPr>
              <a:t>water potential </a:t>
            </a:r>
            <a:r>
              <a:rPr sz="3000" spc="65" dirty="0">
                <a:latin typeface="Arial"/>
                <a:cs typeface="Arial"/>
              </a:rPr>
              <a:t>in </a:t>
            </a:r>
            <a:r>
              <a:rPr sz="3000" spc="-125" dirty="0">
                <a:latin typeface="Arial"/>
                <a:cs typeface="Arial"/>
              </a:rPr>
              <a:t>any</a:t>
            </a:r>
            <a:r>
              <a:rPr sz="3000" spc="-270" dirty="0">
                <a:latin typeface="Arial"/>
                <a:cs typeface="Arial"/>
              </a:rPr>
              <a:t> </a:t>
            </a:r>
            <a:r>
              <a:rPr sz="3000" spc="-160" dirty="0">
                <a:latin typeface="Arial"/>
                <a:cs typeface="Arial"/>
              </a:rPr>
              <a:t>place.</a:t>
            </a:r>
            <a:endParaRPr sz="30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60159060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14</TotalTime>
  <Words>523</Words>
  <Application>Microsoft Office PowerPoint</Application>
  <PresentationFormat>Widescreen</PresentationFormat>
  <Paragraphs>50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Carlito</vt:lpstr>
      <vt:lpstr>Century Gothic</vt:lpstr>
      <vt:lpstr>Times New Roman</vt:lpstr>
      <vt:lpstr>Wingdings 3</vt:lpstr>
      <vt:lpstr>Wisp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Types of Joints</vt:lpstr>
      <vt:lpstr>PowerPoint Presentation</vt:lpstr>
      <vt:lpstr>Classification of Joints</vt:lpstr>
      <vt:lpstr>JOINTS</vt:lpstr>
      <vt:lpstr>PowerPoint Presentation</vt:lpstr>
      <vt:lpstr>PowerPoint Presentation</vt:lpstr>
      <vt:lpstr>PowerPoint Presentation</vt:lpstr>
      <vt:lpstr>Types of Joints</vt:lpstr>
      <vt:lpstr>PowerPoint Presentation</vt:lpstr>
      <vt:lpstr>Classification of Joints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HP</cp:lastModifiedBy>
  <cp:revision>6</cp:revision>
  <dcterms:created xsi:type="dcterms:W3CDTF">2020-08-09T13:48:02Z</dcterms:created>
  <dcterms:modified xsi:type="dcterms:W3CDTF">2021-02-06T07:28:39Z</dcterms:modified>
</cp:coreProperties>
</file>